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331" r:id="rId3"/>
    <p:sldId id="348" r:id="rId4"/>
    <p:sldId id="330" r:id="rId5"/>
    <p:sldId id="334" r:id="rId6"/>
    <p:sldId id="339" r:id="rId7"/>
    <p:sldId id="335" r:id="rId8"/>
    <p:sldId id="340" r:id="rId9"/>
    <p:sldId id="341" r:id="rId10"/>
    <p:sldId id="342" r:id="rId11"/>
    <p:sldId id="349" r:id="rId12"/>
    <p:sldId id="350" r:id="rId13"/>
    <p:sldId id="343" r:id="rId14"/>
    <p:sldId id="344" r:id="rId15"/>
    <p:sldId id="345" r:id="rId16"/>
    <p:sldId id="318" r:id="rId17"/>
    <p:sldId id="346" r:id="rId18"/>
    <p:sldId id="319" r:id="rId19"/>
    <p:sldId id="35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4BACC6"/>
    <a:srgbClr val="0099FF"/>
    <a:srgbClr val="3399FF"/>
    <a:srgbClr val="CCFF33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71" autoAdjust="0"/>
  </p:normalViewPr>
  <p:slideViewPr>
    <p:cSldViewPr>
      <p:cViewPr varScale="1">
        <p:scale>
          <a:sx n="89" d="100"/>
          <a:sy n="89" d="100"/>
        </p:scale>
        <p:origin x="-202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%</a:t>
            </a:r>
            <a:r>
              <a:rPr lang="ru-RU" baseline="0" dirty="0"/>
              <a:t> обучающихся принявших участие </a:t>
            </a:r>
            <a:endParaRPr lang="ru-RU" dirty="0"/>
          </a:p>
        </c:rich>
      </c:tx>
      <c:layout>
        <c:manualLayout>
          <c:xMode val="edge"/>
          <c:yMode val="edge"/>
          <c:x val="0.34015463335615043"/>
          <c:y val="3.403200023903073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2016-2018 год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Лист1!$A$2:$A$26</c:f>
              <c:strCache>
                <c:ptCount val="25"/>
                <c:pt idx="0">
                  <c:v>Гимназия "Арт-Этюд"</c:v>
                </c:pt>
                <c:pt idx="1">
                  <c:v>ДМШ № 2 им. М.И. Глинки</c:v>
                </c:pt>
                <c:pt idx="2">
                  <c:v>ДМШ № 5 им. В.В. Знаменского</c:v>
                </c:pt>
                <c:pt idx="3">
                  <c:v>ДМШ № 7 им. С.В. Рахманинова</c:v>
                </c:pt>
                <c:pt idx="4">
                  <c:v>ЕДМШ № 10 им. В.А. Гаврилина</c:v>
                </c:pt>
                <c:pt idx="5">
                  <c:v>ЕДШИ № 9</c:v>
                </c:pt>
                <c:pt idx="6">
                  <c:v>ЕДШИ № 11 им. Е.Ф. Светланова</c:v>
                </c:pt>
                <c:pt idx="7">
                  <c:v>ЕДШИ № 15</c:v>
                </c:pt>
                <c:pt idx="8">
                  <c:v>ЕДШИ № 14 им. Г.В. Свиридова</c:v>
                </c:pt>
                <c:pt idx="9">
                  <c:v>ДШИ № 5</c:v>
                </c:pt>
                <c:pt idx="10">
                  <c:v>ЕДМШ № 17 им. М.П. Мусоргского</c:v>
                </c:pt>
                <c:pt idx="11">
                  <c:v>ДМШ № 1 им. М.П. Фролова</c:v>
                </c:pt>
                <c:pt idx="12">
                  <c:v>ДМШ № 3 им. Д.Д. Шостаковича</c:v>
                </c:pt>
                <c:pt idx="13">
                  <c:v>ДМШ № 6</c:v>
                </c:pt>
                <c:pt idx="14">
                  <c:v>ДМШ № 11 им. М.А. Балакирева</c:v>
                </c:pt>
                <c:pt idx="15">
                  <c:v>ЕДМШ №12 им. С.С. Прокофьева</c:v>
                </c:pt>
                <c:pt idx="16">
                  <c:v>ЕДМШ № 13 им. И.О. Дунаевского</c:v>
                </c:pt>
                <c:pt idx="17">
                  <c:v>ЕДШИ № 6 имени К.Е. Архипова</c:v>
                </c:pt>
                <c:pt idx="18">
                  <c:v>ЕДШИ № 1</c:v>
                </c:pt>
                <c:pt idx="19">
                  <c:v>ЕДШИ № 2</c:v>
                </c:pt>
                <c:pt idx="20">
                  <c:v>ЕДМШ № 8</c:v>
                </c:pt>
                <c:pt idx="21">
                  <c:v>ЕДМШ № 16</c:v>
                </c:pt>
                <c:pt idx="22">
                  <c:v>ЕДШИ № 10</c:v>
                </c:pt>
                <c:pt idx="23">
                  <c:v>ДШИ № 12</c:v>
                </c:pt>
                <c:pt idx="24">
                  <c:v>ЕДМШ № 9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100</c:v>
                </c:pt>
                <c:pt idx="1">
                  <c:v>81</c:v>
                </c:pt>
                <c:pt idx="2">
                  <c:v>100</c:v>
                </c:pt>
                <c:pt idx="3">
                  <c:v>62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88</c:v>
                </c:pt>
                <c:pt idx="8">
                  <c:v>87</c:v>
                </c:pt>
                <c:pt idx="9">
                  <c:v>90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89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8">
                  <c:v>100</c:v>
                </c:pt>
                <c:pt idx="20">
                  <c:v>100</c:v>
                </c:pt>
                <c:pt idx="21">
                  <c:v>86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4ED-4AAF-A0E9-1D4AEBF30A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2019-2022 год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Лист1!$A$2:$A$26</c:f>
              <c:strCache>
                <c:ptCount val="25"/>
                <c:pt idx="0">
                  <c:v>Гимназия "Арт-Этюд"</c:v>
                </c:pt>
                <c:pt idx="1">
                  <c:v>ДМШ № 2 им. М.И. Глинки</c:v>
                </c:pt>
                <c:pt idx="2">
                  <c:v>ДМШ № 5 им. В.В. Знаменского</c:v>
                </c:pt>
                <c:pt idx="3">
                  <c:v>ДМШ № 7 им. С.В. Рахманинова</c:v>
                </c:pt>
                <c:pt idx="4">
                  <c:v>ЕДМШ № 10 им. В.А. Гаврилина</c:v>
                </c:pt>
                <c:pt idx="5">
                  <c:v>ЕДШИ № 9</c:v>
                </c:pt>
                <c:pt idx="6">
                  <c:v>ЕДШИ № 11 им. Е.Ф. Светланова</c:v>
                </c:pt>
                <c:pt idx="7">
                  <c:v>ЕДШИ № 15</c:v>
                </c:pt>
                <c:pt idx="8">
                  <c:v>ЕДШИ № 14 им. Г.В. Свиридова</c:v>
                </c:pt>
                <c:pt idx="9">
                  <c:v>ДШИ № 5</c:v>
                </c:pt>
                <c:pt idx="10">
                  <c:v>ЕДМШ № 17 им. М.П. Мусоргского</c:v>
                </c:pt>
                <c:pt idx="11">
                  <c:v>ДМШ № 1 им. М.П. Фролова</c:v>
                </c:pt>
                <c:pt idx="12">
                  <c:v>ДМШ № 3 им. Д.Д. Шостаковича</c:v>
                </c:pt>
                <c:pt idx="13">
                  <c:v>ДМШ № 6</c:v>
                </c:pt>
                <c:pt idx="14">
                  <c:v>ДМШ № 11 им. М.А. Балакирева</c:v>
                </c:pt>
                <c:pt idx="15">
                  <c:v>ЕДМШ №12 им. С.С. Прокофьева</c:v>
                </c:pt>
                <c:pt idx="16">
                  <c:v>ЕДМШ № 13 им. И.О. Дунаевского</c:v>
                </c:pt>
                <c:pt idx="17">
                  <c:v>ЕДШИ № 6 имени К.Е. Архипова</c:v>
                </c:pt>
                <c:pt idx="18">
                  <c:v>ЕДШИ № 1</c:v>
                </c:pt>
                <c:pt idx="19">
                  <c:v>ЕДШИ № 2</c:v>
                </c:pt>
                <c:pt idx="20">
                  <c:v>ЕДМШ № 8</c:v>
                </c:pt>
                <c:pt idx="21">
                  <c:v>ЕДМШ № 16</c:v>
                </c:pt>
                <c:pt idx="22">
                  <c:v>ЕДШИ № 10</c:v>
                </c:pt>
                <c:pt idx="23">
                  <c:v>ДШИ № 12</c:v>
                </c:pt>
                <c:pt idx="24">
                  <c:v>ЕДМШ № 9</c:v>
                </c:pt>
              </c:strCache>
            </c:strRef>
          </c:cat>
          <c:val>
            <c:numRef>
              <c:f>Лист1!$C$2:$C$26</c:f>
              <c:numCache>
                <c:formatCode>General</c:formatCode>
                <c:ptCount val="25"/>
                <c:pt idx="0">
                  <c:v>75</c:v>
                </c:pt>
                <c:pt idx="1">
                  <c:v>85</c:v>
                </c:pt>
                <c:pt idx="2">
                  <c:v>75</c:v>
                </c:pt>
                <c:pt idx="3">
                  <c:v>100</c:v>
                </c:pt>
                <c:pt idx="4">
                  <c:v>70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78</c:v>
                </c:pt>
                <c:pt idx="9">
                  <c:v>67</c:v>
                </c:pt>
                <c:pt idx="10">
                  <c:v>89</c:v>
                </c:pt>
                <c:pt idx="11">
                  <c:v>86</c:v>
                </c:pt>
                <c:pt idx="12">
                  <c:v>93</c:v>
                </c:pt>
                <c:pt idx="13">
                  <c:v>83</c:v>
                </c:pt>
                <c:pt idx="14">
                  <c:v>90</c:v>
                </c:pt>
                <c:pt idx="15">
                  <c:v>86</c:v>
                </c:pt>
                <c:pt idx="16">
                  <c:v>59</c:v>
                </c:pt>
                <c:pt idx="17">
                  <c:v>100</c:v>
                </c:pt>
                <c:pt idx="18">
                  <c:v>80</c:v>
                </c:pt>
                <c:pt idx="19">
                  <c:v>67</c:v>
                </c:pt>
                <c:pt idx="20">
                  <c:v>100</c:v>
                </c:pt>
                <c:pt idx="21">
                  <c:v>84</c:v>
                </c:pt>
                <c:pt idx="22">
                  <c:v>100</c:v>
                </c:pt>
                <c:pt idx="23">
                  <c:v>100</c:v>
                </c:pt>
                <c:pt idx="24">
                  <c:v>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4ED-4AAF-A0E9-1D4AEBF30AF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Лист1!$A$2:$A$26</c:f>
              <c:strCache>
                <c:ptCount val="25"/>
                <c:pt idx="0">
                  <c:v>Гимназия "Арт-Этюд"</c:v>
                </c:pt>
                <c:pt idx="1">
                  <c:v>ДМШ № 2 им. М.И. Глинки</c:v>
                </c:pt>
                <c:pt idx="2">
                  <c:v>ДМШ № 5 им. В.В. Знаменского</c:v>
                </c:pt>
                <c:pt idx="3">
                  <c:v>ДМШ № 7 им. С.В. Рахманинова</c:v>
                </c:pt>
                <c:pt idx="4">
                  <c:v>ЕДМШ № 10 им. В.А. Гаврилина</c:v>
                </c:pt>
                <c:pt idx="5">
                  <c:v>ЕДШИ № 9</c:v>
                </c:pt>
                <c:pt idx="6">
                  <c:v>ЕДШИ № 11 им. Е.Ф. Светланова</c:v>
                </c:pt>
                <c:pt idx="7">
                  <c:v>ЕДШИ № 15</c:v>
                </c:pt>
                <c:pt idx="8">
                  <c:v>ЕДШИ № 14 им. Г.В. Свиридова</c:v>
                </c:pt>
                <c:pt idx="9">
                  <c:v>ДШИ № 5</c:v>
                </c:pt>
                <c:pt idx="10">
                  <c:v>ЕДМШ № 17 им. М.П. Мусоргского</c:v>
                </c:pt>
                <c:pt idx="11">
                  <c:v>ДМШ № 1 им. М.П. Фролова</c:v>
                </c:pt>
                <c:pt idx="12">
                  <c:v>ДМШ № 3 им. Д.Д. Шостаковича</c:v>
                </c:pt>
                <c:pt idx="13">
                  <c:v>ДМШ № 6</c:v>
                </c:pt>
                <c:pt idx="14">
                  <c:v>ДМШ № 11 им. М.А. Балакирева</c:v>
                </c:pt>
                <c:pt idx="15">
                  <c:v>ЕДМШ №12 им. С.С. Прокофьева</c:v>
                </c:pt>
                <c:pt idx="16">
                  <c:v>ЕДМШ № 13 им. И.О. Дунаевского</c:v>
                </c:pt>
                <c:pt idx="17">
                  <c:v>ЕДШИ № 6 имени К.Е. Архипова</c:v>
                </c:pt>
                <c:pt idx="18">
                  <c:v>ЕДШИ № 1</c:v>
                </c:pt>
                <c:pt idx="19">
                  <c:v>ЕДШИ № 2</c:v>
                </c:pt>
                <c:pt idx="20">
                  <c:v>ЕДМШ № 8</c:v>
                </c:pt>
                <c:pt idx="21">
                  <c:v>ЕДМШ № 16</c:v>
                </c:pt>
                <c:pt idx="22">
                  <c:v>ЕДШИ № 10</c:v>
                </c:pt>
                <c:pt idx="23">
                  <c:v>ДШИ № 12</c:v>
                </c:pt>
                <c:pt idx="24">
                  <c:v>ЕДМШ № 9</c:v>
                </c:pt>
              </c:strCache>
            </c:strRef>
          </c:cat>
          <c:val>
            <c:numRef>
              <c:f>Лист1!$D$2:$D$26</c:f>
              <c:numCache>
                <c:formatCode>General</c:formatCode>
                <c:ptCount val="25"/>
                <c:pt idx="0">
                  <c:v>85</c:v>
                </c:pt>
                <c:pt idx="1">
                  <c:v>85</c:v>
                </c:pt>
                <c:pt idx="2">
                  <c:v>50</c:v>
                </c:pt>
                <c:pt idx="3">
                  <c:v>100</c:v>
                </c:pt>
                <c:pt idx="4">
                  <c:v>85</c:v>
                </c:pt>
                <c:pt idx="5">
                  <c:v>100</c:v>
                </c:pt>
                <c:pt idx="6">
                  <c:v>67</c:v>
                </c:pt>
                <c:pt idx="7">
                  <c:v>100</c:v>
                </c:pt>
                <c:pt idx="8">
                  <c:v>87</c:v>
                </c:pt>
                <c:pt idx="9">
                  <c:v>100</c:v>
                </c:pt>
                <c:pt idx="10">
                  <c:v>100</c:v>
                </c:pt>
                <c:pt idx="11">
                  <c:v>71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60</c:v>
                </c:pt>
                <c:pt idx="17">
                  <c:v>100</c:v>
                </c:pt>
                <c:pt idx="18">
                  <c:v>75</c:v>
                </c:pt>
                <c:pt idx="19">
                  <c:v>71</c:v>
                </c:pt>
                <c:pt idx="20">
                  <c:v>100</c:v>
                </c:pt>
                <c:pt idx="21">
                  <c:v>75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4ED-4AAF-A0E9-1D4AEBF30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805696"/>
        <c:axId val="5583616"/>
      </c:lineChart>
      <c:catAx>
        <c:axId val="10780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83616"/>
        <c:crosses val="autoZero"/>
        <c:auto val="1"/>
        <c:lblAlgn val="ctr"/>
        <c:lblOffset val="100"/>
        <c:noMultiLvlLbl val="0"/>
      </c:catAx>
      <c:valAx>
        <c:axId val="558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80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%</a:t>
            </a:r>
            <a:r>
              <a:rPr lang="ru-RU" baseline="0" dirty="0"/>
              <a:t> обучающихся не принявших участие 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2016-2018 год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Лист1!$A$2:$A$26</c:f>
              <c:strCache>
                <c:ptCount val="25"/>
                <c:pt idx="0">
                  <c:v>Гимназия "Арт-Этюд"</c:v>
                </c:pt>
                <c:pt idx="1">
                  <c:v>ДМШ № 2 им. М.И. Глинки</c:v>
                </c:pt>
                <c:pt idx="2">
                  <c:v>ДМШ № 5 им. В.В. Знаменского</c:v>
                </c:pt>
                <c:pt idx="3">
                  <c:v>ДМШ № 7 им. С.В. Рахманинова</c:v>
                </c:pt>
                <c:pt idx="4">
                  <c:v>ЕДМШ № 10 им. В.А. Гаврилина</c:v>
                </c:pt>
                <c:pt idx="5">
                  <c:v>ЕДШИ № 9</c:v>
                </c:pt>
                <c:pt idx="6">
                  <c:v>ЕДШИ № 11 им. Е.Ф. Светланова</c:v>
                </c:pt>
                <c:pt idx="7">
                  <c:v>ЕДШИ № 15</c:v>
                </c:pt>
                <c:pt idx="8">
                  <c:v>ЕДШИ № 14 им. Г.В. Свиридова</c:v>
                </c:pt>
                <c:pt idx="9">
                  <c:v>ДШИ № 5</c:v>
                </c:pt>
                <c:pt idx="10">
                  <c:v>ЕДМШ № 17 им. М.П. Мусоргского</c:v>
                </c:pt>
                <c:pt idx="11">
                  <c:v>ДМШ № 1 им. М.П. Фролова</c:v>
                </c:pt>
                <c:pt idx="12">
                  <c:v>ДМШ № 3 им. Д.Д. Шостаковича</c:v>
                </c:pt>
                <c:pt idx="13">
                  <c:v>ДМШ № 6</c:v>
                </c:pt>
                <c:pt idx="14">
                  <c:v>ДМШ № 11 им. М.А. Балакирева</c:v>
                </c:pt>
                <c:pt idx="15">
                  <c:v>ЕДМШ №12 им. С.С. Прокофьева</c:v>
                </c:pt>
                <c:pt idx="16">
                  <c:v>ЕДМШ № 13 им. И.О. Дунаевского</c:v>
                </c:pt>
                <c:pt idx="17">
                  <c:v>ЕДШИ № 6 имени К.Е. Архипова</c:v>
                </c:pt>
                <c:pt idx="18">
                  <c:v>ЕДШИ № 1</c:v>
                </c:pt>
                <c:pt idx="19">
                  <c:v>ЕДШИ № 2</c:v>
                </c:pt>
                <c:pt idx="20">
                  <c:v>ЕДМШ № 8</c:v>
                </c:pt>
                <c:pt idx="21">
                  <c:v>ЕДМШ № 16</c:v>
                </c:pt>
                <c:pt idx="22">
                  <c:v>ЕДШИ № 10</c:v>
                </c:pt>
                <c:pt idx="23">
                  <c:v>ДШИ № 12</c:v>
                </c:pt>
                <c:pt idx="24">
                  <c:v>ЕДМШ № 9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0</c:v>
                </c:pt>
                <c:pt idx="1">
                  <c:v>19</c:v>
                </c:pt>
                <c:pt idx="2">
                  <c:v>0</c:v>
                </c:pt>
                <c:pt idx="3">
                  <c:v>38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12</c:v>
                </c:pt>
                <c:pt idx="8">
                  <c:v>13</c:v>
                </c:pt>
                <c:pt idx="9">
                  <c:v>10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4ED-4AAF-A0E9-1D4AEBF30A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2019-2022 год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Лист1!$A$2:$A$26</c:f>
              <c:strCache>
                <c:ptCount val="25"/>
                <c:pt idx="0">
                  <c:v>Гимназия "Арт-Этюд"</c:v>
                </c:pt>
                <c:pt idx="1">
                  <c:v>ДМШ № 2 им. М.И. Глинки</c:v>
                </c:pt>
                <c:pt idx="2">
                  <c:v>ДМШ № 5 им. В.В. Знаменского</c:v>
                </c:pt>
                <c:pt idx="3">
                  <c:v>ДМШ № 7 им. С.В. Рахманинова</c:v>
                </c:pt>
                <c:pt idx="4">
                  <c:v>ЕДМШ № 10 им. В.А. Гаврилина</c:v>
                </c:pt>
                <c:pt idx="5">
                  <c:v>ЕДШИ № 9</c:v>
                </c:pt>
                <c:pt idx="6">
                  <c:v>ЕДШИ № 11 им. Е.Ф. Светланова</c:v>
                </c:pt>
                <c:pt idx="7">
                  <c:v>ЕДШИ № 15</c:v>
                </c:pt>
                <c:pt idx="8">
                  <c:v>ЕДШИ № 14 им. Г.В. Свиридова</c:v>
                </c:pt>
                <c:pt idx="9">
                  <c:v>ДШИ № 5</c:v>
                </c:pt>
                <c:pt idx="10">
                  <c:v>ЕДМШ № 17 им. М.П. Мусоргского</c:v>
                </c:pt>
                <c:pt idx="11">
                  <c:v>ДМШ № 1 им. М.П. Фролова</c:v>
                </c:pt>
                <c:pt idx="12">
                  <c:v>ДМШ № 3 им. Д.Д. Шостаковича</c:v>
                </c:pt>
                <c:pt idx="13">
                  <c:v>ДМШ № 6</c:v>
                </c:pt>
                <c:pt idx="14">
                  <c:v>ДМШ № 11 им. М.А. Балакирева</c:v>
                </c:pt>
                <c:pt idx="15">
                  <c:v>ЕДМШ №12 им. С.С. Прокофьева</c:v>
                </c:pt>
                <c:pt idx="16">
                  <c:v>ЕДМШ № 13 им. И.О. Дунаевского</c:v>
                </c:pt>
                <c:pt idx="17">
                  <c:v>ЕДШИ № 6 имени К.Е. Архипова</c:v>
                </c:pt>
                <c:pt idx="18">
                  <c:v>ЕДШИ № 1</c:v>
                </c:pt>
                <c:pt idx="19">
                  <c:v>ЕДШИ № 2</c:v>
                </c:pt>
                <c:pt idx="20">
                  <c:v>ЕДМШ № 8</c:v>
                </c:pt>
                <c:pt idx="21">
                  <c:v>ЕДМШ № 16</c:v>
                </c:pt>
                <c:pt idx="22">
                  <c:v>ЕДШИ № 10</c:v>
                </c:pt>
                <c:pt idx="23">
                  <c:v>ДШИ № 12</c:v>
                </c:pt>
                <c:pt idx="24">
                  <c:v>ЕДМШ № 9</c:v>
                </c:pt>
              </c:strCache>
            </c:strRef>
          </c:cat>
          <c:val>
            <c:numRef>
              <c:f>Лист1!$C$2:$C$26</c:f>
              <c:numCache>
                <c:formatCode>General</c:formatCode>
                <c:ptCount val="25"/>
                <c:pt idx="0">
                  <c:v>25</c:v>
                </c:pt>
                <c:pt idx="1">
                  <c:v>15</c:v>
                </c:pt>
                <c:pt idx="2">
                  <c:v>25</c:v>
                </c:pt>
                <c:pt idx="3">
                  <c:v>0</c:v>
                </c:pt>
                <c:pt idx="4">
                  <c:v>30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22</c:v>
                </c:pt>
                <c:pt idx="9">
                  <c:v>33</c:v>
                </c:pt>
                <c:pt idx="10">
                  <c:v>11</c:v>
                </c:pt>
                <c:pt idx="11">
                  <c:v>14</c:v>
                </c:pt>
                <c:pt idx="12">
                  <c:v>7</c:v>
                </c:pt>
                <c:pt idx="13">
                  <c:v>17</c:v>
                </c:pt>
                <c:pt idx="14">
                  <c:v>10</c:v>
                </c:pt>
                <c:pt idx="15">
                  <c:v>14</c:v>
                </c:pt>
                <c:pt idx="16">
                  <c:v>41</c:v>
                </c:pt>
                <c:pt idx="17">
                  <c:v>0</c:v>
                </c:pt>
                <c:pt idx="18">
                  <c:v>20</c:v>
                </c:pt>
                <c:pt idx="19">
                  <c:v>33</c:v>
                </c:pt>
                <c:pt idx="20">
                  <c:v>0</c:v>
                </c:pt>
                <c:pt idx="21">
                  <c:v>16</c:v>
                </c:pt>
                <c:pt idx="22">
                  <c:v>0</c:v>
                </c:pt>
                <c:pt idx="23">
                  <c:v>0</c:v>
                </c:pt>
                <c:pt idx="24">
                  <c:v>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4ED-4AAF-A0E9-1D4AEBF30AF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Лист1!$A$2:$A$26</c:f>
              <c:strCache>
                <c:ptCount val="25"/>
                <c:pt idx="0">
                  <c:v>Гимназия "Арт-Этюд"</c:v>
                </c:pt>
                <c:pt idx="1">
                  <c:v>ДМШ № 2 им. М.И. Глинки</c:v>
                </c:pt>
                <c:pt idx="2">
                  <c:v>ДМШ № 5 им. В.В. Знаменского</c:v>
                </c:pt>
                <c:pt idx="3">
                  <c:v>ДМШ № 7 им. С.В. Рахманинова</c:v>
                </c:pt>
                <c:pt idx="4">
                  <c:v>ЕДМШ № 10 им. В.А. Гаврилина</c:v>
                </c:pt>
                <c:pt idx="5">
                  <c:v>ЕДШИ № 9</c:v>
                </c:pt>
                <c:pt idx="6">
                  <c:v>ЕДШИ № 11 им. Е.Ф. Светланова</c:v>
                </c:pt>
                <c:pt idx="7">
                  <c:v>ЕДШИ № 15</c:v>
                </c:pt>
                <c:pt idx="8">
                  <c:v>ЕДШИ № 14 им. Г.В. Свиридова</c:v>
                </c:pt>
                <c:pt idx="9">
                  <c:v>ДШИ № 5</c:v>
                </c:pt>
                <c:pt idx="10">
                  <c:v>ЕДМШ № 17 им. М.П. Мусоргского</c:v>
                </c:pt>
                <c:pt idx="11">
                  <c:v>ДМШ № 1 им. М.П. Фролова</c:v>
                </c:pt>
                <c:pt idx="12">
                  <c:v>ДМШ № 3 им. Д.Д. Шостаковича</c:v>
                </c:pt>
                <c:pt idx="13">
                  <c:v>ДМШ № 6</c:v>
                </c:pt>
                <c:pt idx="14">
                  <c:v>ДМШ № 11 им. М.А. Балакирева</c:v>
                </c:pt>
                <c:pt idx="15">
                  <c:v>ЕДМШ №12 им. С.С. Прокофьева</c:v>
                </c:pt>
                <c:pt idx="16">
                  <c:v>ЕДМШ № 13 им. И.О. Дунаевского</c:v>
                </c:pt>
                <c:pt idx="17">
                  <c:v>ЕДШИ № 6 имени К.Е. Архипова</c:v>
                </c:pt>
                <c:pt idx="18">
                  <c:v>ЕДШИ № 1</c:v>
                </c:pt>
                <c:pt idx="19">
                  <c:v>ЕДШИ № 2</c:v>
                </c:pt>
                <c:pt idx="20">
                  <c:v>ЕДМШ № 8</c:v>
                </c:pt>
                <c:pt idx="21">
                  <c:v>ЕДМШ № 16</c:v>
                </c:pt>
                <c:pt idx="22">
                  <c:v>ЕДШИ № 10</c:v>
                </c:pt>
                <c:pt idx="23">
                  <c:v>ДШИ № 12</c:v>
                </c:pt>
                <c:pt idx="24">
                  <c:v>ЕДМШ № 9</c:v>
                </c:pt>
              </c:strCache>
            </c:strRef>
          </c:cat>
          <c:val>
            <c:numRef>
              <c:f>Лист1!$D$2:$D$26</c:f>
              <c:numCache>
                <c:formatCode>General</c:formatCode>
                <c:ptCount val="25"/>
                <c:pt idx="0">
                  <c:v>15</c:v>
                </c:pt>
                <c:pt idx="1">
                  <c:v>15</c:v>
                </c:pt>
                <c:pt idx="2">
                  <c:v>50</c:v>
                </c:pt>
                <c:pt idx="3">
                  <c:v>0</c:v>
                </c:pt>
                <c:pt idx="4">
                  <c:v>15</c:v>
                </c:pt>
                <c:pt idx="5">
                  <c:v>0</c:v>
                </c:pt>
                <c:pt idx="6">
                  <c:v>33</c:v>
                </c:pt>
                <c:pt idx="7">
                  <c:v>0</c:v>
                </c:pt>
                <c:pt idx="8">
                  <c:v>13</c:v>
                </c:pt>
                <c:pt idx="9">
                  <c:v>0</c:v>
                </c:pt>
                <c:pt idx="10">
                  <c:v>0</c:v>
                </c:pt>
                <c:pt idx="11">
                  <c:v>29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40</c:v>
                </c:pt>
                <c:pt idx="17">
                  <c:v>0</c:v>
                </c:pt>
                <c:pt idx="18">
                  <c:v>25</c:v>
                </c:pt>
                <c:pt idx="19">
                  <c:v>29</c:v>
                </c:pt>
                <c:pt idx="20">
                  <c:v>0</c:v>
                </c:pt>
                <c:pt idx="21">
                  <c:v>25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4ED-4AAF-A0E9-1D4AEBF30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38944"/>
        <c:axId val="5540480"/>
      </c:lineChart>
      <c:catAx>
        <c:axId val="553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40480"/>
        <c:crosses val="autoZero"/>
        <c:auto val="1"/>
        <c:lblAlgn val="ctr"/>
        <c:lblOffset val="100"/>
        <c:noMultiLvlLbl val="0"/>
      </c:catAx>
      <c:valAx>
        <c:axId val="554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3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Высокий уровень</a:t>
            </a:r>
            <a:r>
              <a:rPr lang="ru-RU" baseline="0" dirty="0"/>
              <a:t> 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Лист1!$A$2:$A$26</c:f>
              <c:strCache>
                <c:ptCount val="25"/>
                <c:pt idx="0">
                  <c:v>Гимназия "Арт-Этюд"</c:v>
                </c:pt>
                <c:pt idx="1">
                  <c:v>ДМШ № 2 им. М.И. Глинки</c:v>
                </c:pt>
                <c:pt idx="2">
                  <c:v>ДМШ № 5 им. В.В. Знаменского</c:v>
                </c:pt>
                <c:pt idx="3">
                  <c:v>ДМШ № 7 им. С.В. Рахманинова</c:v>
                </c:pt>
                <c:pt idx="4">
                  <c:v>ЕДМШ № 10 им. В.А. Гаврилина</c:v>
                </c:pt>
                <c:pt idx="5">
                  <c:v>ЕДШИ № 9</c:v>
                </c:pt>
                <c:pt idx="6">
                  <c:v>ЕДШИ № 11 им. Е.Ф. Светланова</c:v>
                </c:pt>
                <c:pt idx="7">
                  <c:v>ЕДШИ № 15</c:v>
                </c:pt>
                <c:pt idx="8">
                  <c:v>ЕДШИ № 14 им. Г.В. Свиридова</c:v>
                </c:pt>
                <c:pt idx="9">
                  <c:v>ДШИ № 5</c:v>
                </c:pt>
                <c:pt idx="10">
                  <c:v>ЕДМШ № 17 им. М.П. Мусоргского</c:v>
                </c:pt>
                <c:pt idx="11">
                  <c:v>ДМШ № 1 им. М.П. Фролова</c:v>
                </c:pt>
                <c:pt idx="12">
                  <c:v>ДМШ № 3 им. Д.Д. Шостаковича</c:v>
                </c:pt>
                <c:pt idx="13">
                  <c:v>ДМШ № 6</c:v>
                </c:pt>
                <c:pt idx="14">
                  <c:v>ДМШ № 11 им. М.А. Балакирева</c:v>
                </c:pt>
                <c:pt idx="15">
                  <c:v>ЕДМШ №12 им. С.С. Прокофьева</c:v>
                </c:pt>
                <c:pt idx="16">
                  <c:v>ЕДМШ № 13 им. И.О. Дунаевского</c:v>
                </c:pt>
                <c:pt idx="17">
                  <c:v>ЕДШИ № 6 имени К.Е. Архипова</c:v>
                </c:pt>
                <c:pt idx="18">
                  <c:v>ЕДШИ № 1</c:v>
                </c:pt>
                <c:pt idx="19">
                  <c:v>ЕДШИ № 2</c:v>
                </c:pt>
                <c:pt idx="20">
                  <c:v>ЕДМШ № 8</c:v>
                </c:pt>
                <c:pt idx="21">
                  <c:v>ЕДМШ № 16</c:v>
                </c:pt>
                <c:pt idx="22">
                  <c:v>ЕДШИ № 10</c:v>
                </c:pt>
                <c:pt idx="23">
                  <c:v>ДШИ № 12</c:v>
                </c:pt>
                <c:pt idx="24">
                  <c:v>ЕДМШ № 9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2</c:v>
                </c:pt>
                <c:pt idx="1">
                  <c:v>15</c:v>
                </c:pt>
                <c:pt idx="2">
                  <c:v>3</c:v>
                </c:pt>
                <c:pt idx="3">
                  <c:v>4</c:v>
                </c:pt>
                <c:pt idx="4">
                  <c:v>10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7</c:v>
                </c:pt>
                <c:pt idx="9">
                  <c:v>5</c:v>
                </c:pt>
                <c:pt idx="10">
                  <c:v>10</c:v>
                </c:pt>
                <c:pt idx="11">
                  <c:v>9</c:v>
                </c:pt>
                <c:pt idx="12">
                  <c:v>9</c:v>
                </c:pt>
                <c:pt idx="13">
                  <c:v>8</c:v>
                </c:pt>
                <c:pt idx="14">
                  <c:v>18</c:v>
                </c:pt>
                <c:pt idx="15">
                  <c:v>12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11</c:v>
                </c:pt>
                <c:pt idx="21">
                  <c:v>8</c:v>
                </c:pt>
                <c:pt idx="22">
                  <c:v>7</c:v>
                </c:pt>
                <c:pt idx="23">
                  <c:v>2</c:v>
                </c:pt>
                <c:pt idx="2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4ED-4AAF-A0E9-1D4AEBF30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18656"/>
        <c:axId val="108920192"/>
      </c:lineChart>
      <c:catAx>
        <c:axId val="10891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920192"/>
        <c:crosses val="autoZero"/>
        <c:auto val="1"/>
        <c:lblAlgn val="ctr"/>
        <c:lblOffset val="100"/>
        <c:noMultiLvlLbl val="0"/>
      </c:catAx>
      <c:valAx>
        <c:axId val="10892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91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Средний уровень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Лист1!$A$2:$A$26</c:f>
              <c:strCache>
                <c:ptCount val="25"/>
                <c:pt idx="0">
                  <c:v>Гимназия "Арт-Этюд"</c:v>
                </c:pt>
                <c:pt idx="1">
                  <c:v>ДМШ № 2 им. М.И. Глинки</c:v>
                </c:pt>
                <c:pt idx="2">
                  <c:v>ДМШ № 5 им. В.В. Знаменского</c:v>
                </c:pt>
                <c:pt idx="3">
                  <c:v>ДМШ № 7 им. С.В. Рахманинова</c:v>
                </c:pt>
                <c:pt idx="4">
                  <c:v>ЕДМШ № 10 им. В.А. Гаврилина</c:v>
                </c:pt>
                <c:pt idx="5">
                  <c:v>ЕДШИ № 9</c:v>
                </c:pt>
                <c:pt idx="6">
                  <c:v>ЕДШИ № 11 им. Е.Ф. Светланова</c:v>
                </c:pt>
                <c:pt idx="7">
                  <c:v>ЕДШИ № 15</c:v>
                </c:pt>
                <c:pt idx="8">
                  <c:v>ЕДШИ № 14 им. Г.В. Свиридова</c:v>
                </c:pt>
                <c:pt idx="9">
                  <c:v>ДШИ № 5</c:v>
                </c:pt>
                <c:pt idx="10">
                  <c:v>ЕДМШ № 17 им. М.П. Мусоргского</c:v>
                </c:pt>
                <c:pt idx="11">
                  <c:v>ДМШ № 1 им. М.П. Фролова</c:v>
                </c:pt>
                <c:pt idx="12">
                  <c:v>ДМШ № 3 им. Д.Д. Шостаковича</c:v>
                </c:pt>
                <c:pt idx="13">
                  <c:v>ДМШ № 6</c:v>
                </c:pt>
                <c:pt idx="14">
                  <c:v>ДМШ № 11 им. М.А. Балакирева</c:v>
                </c:pt>
                <c:pt idx="15">
                  <c:v>ЕДМШ №12 им. С.С. Прокофьева</c:v>
                </c:pt>
                <c:pt idx="16">
                  <c:v>ЕДМШ № 13 им. И.О. Дунаевского</c:v>
                </c:pt>
                <c:pt idx="17">
                  <c:v>ЕДШИ № 6 имени К.Е. Архипова</c:v>
                </c:pt>
                <c:pt idx="18">
                  <c:v>ЕДШИ № 1</c:v>
                </c:pt>
                <c:pt idx="19">
                  <c:v>ЕДШИ № 2</c:v>
                </c:pt>
                <c:pt idx="20">
                  <c:v>ЕДМШ № 8</c:v>
                </c:pt>
                <c:pt idx="21">
                  <c:v>ЕДМШ № 16</c:v>
                </c:pt>
                <c:pt idx="22">
                  <c:v>ЕДШИ № 10</c:v>
                </c:pt>
                <c:pt idx="23">
                  <c:v>ДШИ № 12</c:v>
                </c:pt>
                <c:pt idx="24">
                  <c:v>ЕДМШ № 9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16</c:v>
                </c:pt>
                <c:pt idx="1">
                  <c:v>17</c:v>
                </c:pt>
                <c:pt idx="2">
                  <c:v>9</c:v>
                </c:pt>
                <c:pt idx="3">
                  <c:v>24</c:v>
                </c:pt>
                <c:pt idx="4">
                  <c:v>12</c:v>
                </c:pt>
                <c:pt idx="5">
                  <c:v>5</c:v>
                </c:pt>
                <c:pt idx="6">
                  <c:v>9</c:v>
                </c:pt>
                <c:pt idx="7">
                  <c:v>7</c:v>
                </c:pt>
                <c:pt idx="8">
                  <c:v>10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19</c:v>
                </c:pt>
                <c:pt idx="13">
                  <c:v>8</c:v>
                </c:pt>
                <c:pt idx="14">
                  <c:v>8</c:v>
                </c:pt>
                <c:pt idx="15">
                  <c:v>3</c:v>
                </c:pt>
                <c:pt idx="16">
                  <c:v>12</c:v>
                </c:pt>
                <c:pt idx="17">
                  <c:v>9</c:v>
                </c:pt>
                <c:pt idx="18">
                  <c:v>8</c:v>
                </c:pt>
                <c:pt idx="19">
                  <c:v>2</c:v>
                </c:pt>
                <c:pt idx="20">
                  <c:v>11</c:v>
                </c:pt>
                <c:pt idx="21">
                  <c:v>6</c:v>
                </c:pt>
                <c:pt idx="22">
                  <c:v>7</c:v>
                </c:pt>
                <c:pt idx="23">
                  <c:v>1</c:v>
                </c:pt>
                <c:pt idx="24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4ED-4AAF-A0E9-1D4AEBF30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638464"/>
        <c:axId val="118640000"/>
      </c:lineChart>
      <c:catAx>
        <c:axId val="11863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640000"/>
        <c:crosses val="autoZero"/>
        <c:auto val="1"/>
        <c:lblAlgn val="ctr"/>
        <c:lblOffset val="100"/>
        <c:noMultiLvlLbl val="0"/>
      </c:catAx>
      <c:valAx>
        <c:axId val="11864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63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Низкий уровень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Лист1!$A$2:$A$26</c:f>
              <c:strCache>
                <c:ptCount val="25"/>
                <c:pt idx="0">
                  <c:v>Гимназия "Арт-Этюд"</c:v>
                </c:pt>
                <c:pt idx="1">
                  <c:v>ДМШ № 2 им. М.И. Глинки</c:v>
                </c:pt>
                <c:pt idx="2">
                  <c:v>ДМШ № 5 им. В.В. Знаменского</c:v>
                </c:pt>
                <c:pt idx="3">
                  <c:v>ДМШ № 7 им. С.В. Рахманинова</c:v>
                </c:pt>
                <c:pt idx="4">
                  <c:v>ЕДМШ № 10 им. В.А. Гаврилина</c:v>
                </c:pt>
                <c:pt idx="5">
                  <c:v>ЕДШИ № 9</c:v>
                </c:pt>
                <c:pt idx="6">
                  <c:v>ЕДШИ № 11 им. Е.Ф. Светланова</c:v>
                </c:pt>
                <c:pt idx="7">
                  <c:v>ЕДШИ № 15</c:v>
                </c:pt>
                <c:pt idx="8">
                  <c:v>ЕДШИ № 14 им. Г.В. Свиридова</c:v>
                </c:pt>
                <c:pt idx="9">
                  <c:v>ДШИ № 5</c:v>
                </c:pt>
                <c:pt idx="10">
                  <c:v>ЕДМШ № 17 им. М.П. Мусоргского</c:v>
                </c:pt>
                <c:pt idx="11">
                  <c:v>ДМШ № 1 им. М.П. Фролова</c:v>
                </c:pt>
                <c:pt idx="12">
                  <c:v>ДМШ № 3 им. Д.Д. Шостаковича</c:v>
                </c:pt>
                <c:pt idx="13">
                  <c:v>ДМШ № 6</c:v>
                </c:pt>
                <c:pt idx="14">
                  <c:v>ДМШ № 11 им. М.А. Балакирева</c:v>
                </c:pt>
                <c:pt idx="15">
                  <c:v>ЕДМШ №12 им. С.С. Прокофьева</c:v>
                </c:pt>
                <c:pt idx="16">
                  <c:v>ЕДМШ № 13 им. И.О. Дунаевского</c:v>
                </c:pt>
                <c:pt idx="17">
                  <c:v>ЕДШИ № 6 имени К.Е. Архипова</c:v>
                </c:pt>
                <c:pt idx="18">
                  <c:v>ЕДШИ № 1</c:v>
                </c:pt>
                <c:pt idx="19">
                  <c:v>ЕДШИ № 2</c:v>
                </c:pt>
                <c:pt idx="20">
                  <c:v>ЕДМШ № 8</c:v>
                </c:pt>
                <c:pt idx="21">
                  <c:v>ЕДМШ № 16</c:v>
                </c:pt>
                <c:pt idx="22">
                  <c:v>ЕДШИ № 10</c:v>
                </c:pt>
                <c:pt idx="23">
                  <c:v>ДШИ № 12</c:v>
                </c:pt>
                <c:pt idx="24">
                  <c:v>ЕДМШ № 9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5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5</c:v>
                </c:pt>
                <c:pt idx="17">
                  <c:v>4</c:v>
                </c:pt>
                <c:pt idx="18">
                  <c:v>4</c:v>
                </c:pt>
                <c:pt idx="19">
                  <c:v>6</c:v>
                </c:pt>
                <c:pt idx="20">
                  <c:v>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4ED-4AAF-A0E9-1D4AEBF30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683520"/>
        <c:axId val="118685056"/>
      </c:lineChart>
      <c:catAx>
        <c:axId val="11868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685056"/>
        <c:crosses val="autoZero"/>
        <c:auto val="1"/>
        <c:lblAlgn val="ctr"/>
        <c:lblOffset val="100"/>
        <c:noMultiLvlLbl val="0"/>
      </c:catAx>
      <c:valAx>
        <c:axId val="11868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68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4C337-5E15-406E-A40F-E350F844379E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D1046-BC60-495F-9161-F86C8B0A7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1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D1046-BC60-495F-9161-F86C8B0A7E4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06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D1046-BC60-495F-9161-F86C8B0A7E4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42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D1046-BC60-495F-9161-F86C8B0A7E4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45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D1046-BC60-495F-9161-F86C8B0A7E4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45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69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0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6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9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1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2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0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06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39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2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3392" y="2276872"/>
            <a:ext cx="10841006" cy="172819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4000" dirty="0">
                <a:latin typeface="Arial Narrow" panose="020B0606020202030204" pitchFamily="34" charset="0"/>
              </a:rPr>
              <a:t>Анализ результатов мониторинга прошедшего </a:t>
            </a:r>
            <a:r>
              <a:rPr lang="ru-RU" sz="4000" dirty="0" smtClean="0">
                <a:latin typeface="Arial Narrow" panose="020B0606020202030204" pitchFamily="34" charset="0"/>
              </a:rPr>
              <a:t>цикла</a:t>
            </a:r>
            <a:br>
              <a:rPr lang="ru-RU" sz="4000" dirty="0" smtClean="0">
                <a:latin typeface="Arial Narrow" panose="020B0606020202030204" pitchFamily="34" charset="0"/>
              </a:rPr>
            </a:br>
            <a:r>
              <a:rPr lang="ru-RU" sz="4000" dirty="0" smtClean="0">
                <a:latin typeface="Arial Narrow" panose="020B0606020202030204" pitchFamily="34" charset="0"/>
              </a:rPr>
              <a:t>и защита </a:t>
            </a:r>
            <a:r>
              <a:rPr lang="ru-RU" sz="4000" dirty="0">
                <a:latin typeface="Arial Narrow" panose="020B0606020202030204" pitchFamily="34" charset="0"/>
              </a:rPr>
              <a:t>программы мониторинга нового цикла </a:t>
            </a:r>
          </a:p>
          <a:p>
            <a:pPr>
              <a:spcBef>
                <a:spcPts val="0"/>
              </a:spcBef>
            </a:pPr>
            <a:r>
              <a:rPr lang="ru-RU" sz="4000" dirty="0">
                <a:latin typeface="Arial Narrow" panose="020B0606020202030204" pitchFamily="34" charset="0"/>
              </a:rPr>
              <a:t>ГРЦ Музыкальное искусство: фортепиано</a:t>
            </a:r>
            <a:endParaRPr lang="ru-RU" sz="26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390911"/>
            <a:ext cx="2095836" cy="1022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35760" y="5013176"/>
            <a:ext cx="769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Arial Narrow" panose="020B0606020202030204" pitchFamily="34" charset="0"/>
                <a:ea typeface="Times New Roman"/>
              </a:rPr>
              <a:t>Кондратенко Наталья </a:t>
            </a:r>
            <a:r>
              <a:rPr lang="ru-RU" dirty="0" err="1">
                <a:latin typeface="Arial Narrow" panose="020B0606020202030204" pitchFamily="34" charset="0"/>
                <a:ea typeface="Times New Roman"/>
              </a:rPr>
              <a:t>Рафековна</a:t>
            </a:r>
            <a:r>
              <a:rPr lang="ru-RU" dirty="0">
                <a:latin typeface="Arial Narrow" panose="020B0606020202030204" pitchFamily="34" charset="0"/>
                <a:ea typeface="Times New Roman"/>
              </a:rPr>
              <a:t>,</a:t>
            </a:r>
          </a:p>
          <a:p>
            <a:pPr algn="r"/>
            <a:r>
              <a:rPr lang="ru-RU" dirty="0">
                <a:latin typeface="Arial Narrow" panose="020B0606020202030204" pitchFamily="34" charset="0"/>
                <a:ea typeface="Times New Roman"/>
              </a:rPr>
              <a:t>руководитель ГРЦ Музыкальное искусство: фортепиано</a:t>
            </a:r>
          </a:p>
          <a:p>
            <a:pPr algn="r"/>
            <a:r>
              <a:rPr lang="ru-RU" dirty="0">
                <a:latin typeface="Arial Narrow" panose="020B0606020202030204" pitchFamily="34" charset="0"/>
                <a:ea typeface="Times New Roman"/>
              </a:rPr>
              <a:t>Гагарина Оксана Александровна,</a:t>
            </a:r>
          </a:p>
          <a:p>
            <a:pPr algn="r"/>
            <a:r>
              <a:rPr lang="ru-RU" dirty="0">
                <a:latin typeface="Arial Narrow" panose="020B0606020202030204" pitchFamily="34" charset="0"/>
                <a:ea typeface="Times New Roman"/>
              </a:rPr>
              <a:t>куратор ГРЦ Музыкальное искусство: фортепиано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D7162F5-2249-461D-A5DF-AB095E6A6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304058"/>
            <a:ext cx="2343150" cy="13906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A5B0EF6-C486-4D1E-8A42-67B93E0BAD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774326"/>
            <a:ext cx="2785999" cy="45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72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00" y="260648"/>
            <a:ext cx="10657183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Количество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 %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обучающихся, не принявших участие в общегородском мониторинге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результатов освоения обучающимися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ДПП «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Фортепиано»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BDF861F4-6FD7-4B28-8A4E-3ED2C2ED86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9937510"/>
              </p:ext>
            </p:extLst>
          </p:nvPr>
        </p:nvGraphicFramePr>
        <p:xfrm>
          <a:off x="1847528" y="1556792"/>
          <a:ext cx="89289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0227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983432" y="1268760"/>
            <a:ext cx="9073009" cy="186204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С 2016 </a:t>
            </a:r>
            <a:r>
              <a:rPr lang="ru-RU" sz="2000" dirty="0">
                <a:latin typeface="Arial Narrow" panose="020B0606020202030204" pitchFamily="34" charset="0"/>
              </a:rPr>
              <a:t>по 2023 в мониторинге приняло </a:t>
            </a:r>
            <a:r>
              <a:rPr lang="ru-RU" sz="2000" dirty="0" smtClean="0">
                <a:latin typeface="Arial Narrow" panose="020B0606020202030204" pitchFamily="34" charset="0"/>
              </a:rPr>
              <a:t>участие: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25 ДШИ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473 обучающихся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н</a:t>
            </a:r>
            <a:r>
              <a:rPr lang="ru-RU" sz="2000" dirty="0" smtClean="0">
                <a:latin typeface="Arial Narrow" panose="020B0606020202030204" pitchFamily="34" charset="0"/>
              </a:rPr>
              <a:t>аибольшее </a:t>
            </a:r>
            <a:r>
              <a:rPr lang="ru-RU" sz="2000" dirty="0">
                <a:latin typeface="Arial Narrow" panose="020B0606020202030204" pitchFamily="34" charset="0"/>
              </a:rPr>
              <a:t>количество участников от одной школы – 34 </a:t>
            </a:r>
            <a:r>
              <a:rPr lang="ru-RU" sz="2000" dirty="0" smtClean="0">
                <a:latin typeface="Arial Narrow" panose="020B0606020202030204" pitchFamily="34" charset="0"/>
              </a:rPr>
              <a:t>(ДМШ </a:t>
            </a:r>
            <a:r>
              <a:rPr lang="ru-RU" sz="2000" dirty="0">
                <a:latin typeface="Arial Narrow" panose="020B0606020202030204" pitchFamily="34" charset="0"/>
              </a:rPr>
              <a:t>№ 2 им. М.И. </a:t>
            </a:r>
            <a:r>
              <a:rPr lang="ru-RU" sz="2000" dirty="0" smtClean="0">
                <a:latin typeface="Arial Narrow" panose="020B0606020202030204" pitchFamily="34" charset="0"/>
              </a:rPr>
              <a:t>Глинки), </a:t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наименьшее </a:t>
            </a:r>
            <a:r>
              <a:rPr lang="ru-RU" sz="2000" dirty="0">
                <a:latin typeface="Arial Narrow" panose="020B0606020202030204" pitchFamily="34" charset="0"/>
              </a:rPr>
              <a:t>– 3 </a:t>
            </a:r>
            <a:r>
              <a:rPr lang="ru-RU" sz="2000" dirty="0" smtClean="0">
                <a:latin typeface="Arial Narrow" panose="020B0606020202030204" pitchFamily="34" charset="0"/>
              </a:rPr>
              <a:t>(ЕДМШ </a:t>
            </a:r>
            <a:r>
              <a:rPr lang="ru-RU" sz="2000" dirty="0">
                <a:latin typeface="Arial Narrow" panose="020B0606020202030204" pitchFamily="34" charset="0"/>
              </a:rPr>
              <a:t>№ </a:t>
            </a:r>
            <a:r>
              <a:rPr lang="ru-RU" sz="2000" dirty="0" smtClean="0">
                <a:latin typeface="Arial Narrow" panose="020B0606020202030204" pitchFamily="34" charset="0"/>
              </a:rPr>
              <a:t>9)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8895" y="336480"/>
            <a:ext cx="915503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СТАТИСТИКА КОНТИНГЕНТА, ПРИНЯВШЕГО УЧАСТИЕ В МОНИТОРИНГЕ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44912"/>
              </p:ext>
            </p:extLst>
          </p:nvPr>
        </p:nvGraphicFramePr>
        <p:xfrm>
          <a:off x="2032000" y="3601423"/>
          <a:ext cx="8127999" cy="16916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3479107999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1843502812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611419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обучающихся, принявших участие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Общее число обучающихся</a:t>
                      </a:r>
                      <a:endParaRPr lang="ru-RU" sz="16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8143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180 (90%)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197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3366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r>
                        <a:rPr lang="ru-RU" baseline="0" dirty="0" smtClean="0"/>
                        <a:t> (5)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152 (86%)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171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85401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(9)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 (86%)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105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51570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88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93785" y="1700808"/>
            <a:ext cx="11305257" cy="368408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Общий контингент обучающихся снизился</a:t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к </a:t>
            </a:r>
            <a:r>
              <a:rPr lang="ru-RU" sz="2000" dirty="0">
                <a:latin typeface="Arial Narrow" panose="020B0606020202030204" pitchFamily="34" charset="0"/>
              </a:rPr>
              <a:t>средним классам </a:t>
            </a:r>
            <a:r>
              <a:rPr lang="ru-RU" sz="2000" dirty="0" smtClean="0">
                <a:latin typeface="Arial Narrow" panose="020B0606020202030204" pitchFamily="34" charset="0"/>
              </a:rPr>
              <a:t>– на </a:t>
            </a:r>
            <a:r>
              <a:rPr lang="ru-RU" sz="2000" dirty="0">
                <a:latin typeface="Arial Narrow" panose="020B0606020202030204" pitchFamily="34" charset="0"/>
              </a:rPr>
              <a:t>14</a:t>
            </a:r>
            <a:r>
              <a:rPr lang="ru-RU" sz="2000" dirty="0" smtClean="0">
                <a:latin typeface="Arial Narrow" panose="020B0606020202030204" pitchFamily="34" charset="0"/>
              </a:rPr>
              <a:t>%, </a:t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к </a:t>
            </a:r>
            <a:r>
              <a:rPr lang="ru-RU" sz="2000" dirty="0">
                <a:latin typeface="Arial Narrow" panose="020B0606020202030204" pitchFamily="34" charset="0"/>
              </a:rPr>
              <a:t>старшим классам </a:t>
            </a:r>
            <a:r>
              <a:rPr lang="ru-RU" sz="2000" dirty="0" smtClean="0">
                <a:latin typeface="Arial Narrow" panose="020B0606020202030204" pitchFamily="34" charset="0"/>
              </a:rPr>
              <a:t>– на </a:t>
            </a:r>
            <a:r>
              <a:rPr lang="ru-RU" sz="2000" dirty="0">
                <a:latin typeface="Arial Narrow" panose="020B0606020202030204" pitchFamily="34" charset="0"/>
              </a:rPr>
              <a:t>47 % от начального </a:t>
            </a:r>
            <a:r>
              <a:rPr lang="ru-RU" sz="2000" dirty="0" smtClean="0">
                <a:latin typeface="Arial Narrow" panose="020B0606020202030204" pitchFamily="34" charset="0"/>
              </a:rPr>
              <a:t>показателя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Процент </a:t>
            </a:r>
            <a:r>
              <a:rPr lang="ru-RU" sz="2000" dirty="0">
                <a:latin typeface="Arial Narrow" panose="020B0606020202030204" pitchFamily="34" charset="0"/>
              </a:rPr>
              <a:t>участия в мониторинге также снизился с 90 до 86 % обучающихся от общего </a:t>
            </a:r>
            <a:r>
              <a:rPr lang="ru-RU" sz="2000" dirty="0" smtClean="0">
                <a:latin typeface="Arial Narrow" panose="020B0606020202030204" pitchFamily="34" charset="0"/>
              </a:rPr>
              <a:t>контингента 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Процент принявших участие по отдельным школам колеблется от 100 до 50 </a:t>
            </a:r>
            <a:r>
              <a:rPr lang="ru-RU" sz="2000" dirty="0" smtClean="0">
                <a:latin typeface="Arial Narrow" panose="020B0606020202030204" pitchFamily="34" charset="0"/>
              </a:rPr>
              <a:t>процентов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Статистика </a:t>
            </a:r>
            <a:r>
              <a:rPr lang="ru-RU" sz="2000" dirty="0">
                <a:latin typeface="Arial Narrow" panose="020B0606020202030204" pitchFamily="34" charset="0"/>
              </a:rPr>
              <a:t>количества обучающихся, не участвовавших в мониторинге, повышается к средним классам </a:t>
            </a:r>
            <a:r>
              <a:rPr lang="ru-RU" sz="2000" dirty="0" smtClean="0"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(</a:t>
            </a:r>
            <a:r>
              <a:rPr lang="ru-RU" sz="2000" dirty="0">
                <a:latin typeface="Arial Narrow" panose="020B0606020202030204" pitchFamily="34" charset="0"/>
              </a:rPr>
              <a:t>с 10% до 15%), а к старшим классам демонстрирует тенденцию к снижению (до 14%), однако этот показатель всё равно выше по сравнению с количеством обучающихся 1 класса, не принявших участие в </a:t>
            </a:r>
            <a:r>
              <a:rPr lang="ru-RU" sz="2000" dirty="0" smtClean="0">
                <a:latin typeface="Arial Narrow" panose="020B0606020202030204" pitchFamily="34" charset="0"/>
              </a:rPr>
              <a:t>мониторинге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8893" y="548680"/>
            <a:ext cx="915503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СТАТИСТИКА КОНТИНГЕНТА, ПРИНЯВШЕГО УЧАСТИЕ В МОНИТОРИНГЕ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494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00" y="260648"/>
            <a:ext cx="10657183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Статистическая информация об уровне освоения учебного предмета обучающимися </a:t>
            </a:r>
            <a:b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на каждом этапе проведения общегородского мониторинга результатов освоения обучающимися ДПП «Фортепиано»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BDF861F4-6FD7-4B28-8A4E-3ED2C2ED86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346173"/>
              </p:ext>
            </p:extLst>
          </p:nvPr>
        </p:nvGraphicFramePr>
        <p:xfrm>
          <a:off x="1847528" y="1700808"/>
          <a:ext cx="892899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2988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00" y="260648"/>
            <a:ext cx="10657183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Статистическая информация об уровне освоения учебного предмета обучающимися </a:t>
            </a:r>
            <a:b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на каждом этапе проведения общегородского мониторинга результатов освоения обучающимися ДПП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«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Фортепиано»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BDF861F4-6FD7-4B28-8A4E-3ED2C2ED86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9908609"/>
              </p:ext>
            </p:extLst>
          </p:nvPr>
        </p:nvGraphicFramePr>
        <p:xfrm>
          <a:off x="1847528" y="1556792"/>
          <a:ext cx="89289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544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00" y="260648"/>
            <a:ext cx="10657183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Статистическая информация об уровне освоения учебного предмета обучающимися </a:t>
            </a:r>
            <a:b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на каждом этапе проведения общегородского мониторинга результатов освоения обучающимися ДПП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«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Фортепиано»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BDF861F4-6FD7-4B28-8A4E-3ED2C2ED86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6589746"/>
              </p:ext>
            </p:extLst>
          </p:nvPr>
        </p:nvGraphicFramePr>
        <p:xfrm>
          <a:off x="1847528" y="1556792"/>
          <a:ext cx="89289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70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911424" y="1408444"/>
            <a:ext cx="10369151" cy="1554272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txBody>
          <a:bodyPr wrap="square">
            <a:spAutoFit/>
          </a:bodyPr>
          <a:lstStyle/>
          <a:p>
            <a:pPr lvl="2"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</a:rPr>
              <a:t>В период с 2016 по </a:t>
            </a:r>
            <a:r>
              <a:rPr lang="ru-RU" sz="2000" dirty="0" smtClean="0">
                <a:latin typeface="Arial Narrow" panose="020B0606020202030204" pitchFamily="34" charset="0"/>
              </a:rPr>
              <a:t>2023: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высокий </a:t>
            </a:r>
            <a:r>
              <a:rPr lang="ru-RU" sz="2000" dirty="0">
                <a:latin typeface="Arial Narrow" panose="020B0606020202030204" pitchFamily="34" charset="0"/>
              </a:rPr>
              <a:t>уровень </a:t>
            </a:r>
            <a:r>
              <a:rPr lang="ru-RU" sz="2000" dirty="0" smtClean="0">
                <a:latin typeface="Arial Narrow" panose="020B0606020202030204" pitchFamily="34" charset="0"/>
              </a:rPr>
              <a:t>– </a:t>
            </a:r>
            <a:r>
              <a:rPr lang="ru-RU" sz="2000" dirty="0">
                <a:latin typeface="Arial Narrow" panose="020B0606020202030204" pitchFamily="34" charset="0"/>
              </a:rPr>
              <a:t>145 </a:t>
            </a:r>
            <a:r>
              <a:rPr lang="ru-RU" sz="2000" dirty="0" smtClean="0">
                <a:latin typeface="Arial Narrow" panose="020B0606020202030204" pitchFamily="34" charset="0"/>
              </a:rPr>
              <a:t>обучающихся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средний </a:t>
            </a:r>
            <a:r>
              <a:rPr lang="ru-RU" sz="2000" dirty="0">
                <a:latin typeface="Arial Narrow" panose="020B0606020202030204" pitchFamily="34" charset="0"/>
              </a:rPr>
              <a:t>уровень – 235 </a:t>
            </a:r>
            <a:r>
              <a:rPr lang="ru-RU" sz="2000" dirty="0" smtClean="0">
                <a:latin typeface="Arial Narrow" panose="020B0606020202030204" pitchFamily="34" charset="0"/>
              </a:rPr>
              <a:t>обучающихся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удовлетворительно </a:t>
            </a:r>
            <a:r>
              <a:rPr lang="ru-RU" sz="2000" dirty="0">
                <a:latin typeface="Arial Narrow" panose="020B0606020202030204" pitchFamily="34" charset="0"/>
              </a:rPr>
              <a:t>– 43 </a:t>
            </a:r>
            <a:r>
              <a:rPr lang="ru-RU" sz="2000" dirty="0" smtClean="0">
                <a:latin typeface="Arial Narrow" panose="020B0606020202030204" pitchFamily="34" charset="0"/>
              </a:rPr>
              <a:t>обучающихся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8895" y="336480"/>
            <a:ext cx="915503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ОБЩИЕ РЕЗУЛЬТАТЫ МОНИТОРИНГА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48257"/>
              </p:ext>
            </p:extLst>
          </p:nvPr>
        </p:nvGraphicFramePr>
        <p:xfrm>
          <a:off x="2032000" y="3573016"/>
          <a:ext cx="8128000" cy="1483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3479107999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1843502812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611419187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347978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Класс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Высокий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Средний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Удовлетворительный</a:t>
                      </a:r>
                      <a:endParaRPr lang="ru-RU" sz="16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8143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83 (46%)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89 (49%)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 (5%)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3366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</a:t>
                      </a:r>
                      <a:r>
                        <a:rPr lang="ru-RU" b="0" baseline="0" dirty="0" smtClean="0"/>
                        <a:t> (5)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34 (22%)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93 (61%)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25 (17%)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85401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 (9)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28 (30%)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53 (58%)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 (12%)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51570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6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00" y="260648"/>
            <a:ext cx="10657183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Рейтинг образовательных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организаций проведения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общегородского мониторинга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результатов освоения обучающимися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ДПП «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Фортепиано»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0984C33-ED44-4944-B753-472F8A93E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303" y="1830308"/>
            <a:ext cx="6849393" cy="451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36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31504" y="188640"/>
            <a:ext cx="915503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ГРАФИК НОВОГО ЦИКЛА МОНИТОРИНГА НА 2025-2030 ГГ. ДЛЯ </a:t>
            </a:r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ДПП «ФОРТЕПИАНО</a:t>
            </a:r>
            <a:r>
              <a:rPr lang="ru-RU" sz="2400" dirty="0">
                <a:latin typeface="Arial Narrow" panose="020B0606020202030204" pitchFamily="34" charset="0"/>
              </a:rPr>
              <a:t>» </a:t>
            </a:r>
          </a:p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(нормативный срок обучения 8 лет)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69356"/>
              </p:ext>
            </p:extLst>
          </p:nvPr>
        </p:nvGraphicFramePr>
        <p:xfrm>
          <a:off x="551384" y="1484784"/>
          <a:ext cx="11161240" cy="518457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74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30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222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343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1980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КЛАСС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КОНТРОЛЬНО-ОЦЕНОЧНОЕ СРЕДСТВО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ДАТА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ПРОВЕДЕНИЯ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МЕСТО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ПРОВЕДЕНИЯ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8766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ОТКРЫТОЕ ПРОСЛУШИВАНИЕ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АПРЕЛЬ 2025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ДМШ № 2 ИМ. М.И. ГЛИНКИ, </a:t>
                      </a:r>
                      <a:r>
                        <a:rPr lang="en-US" sz="1100" b="1" i="1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1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ru-RU" sz="1100" b="1" i="1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ЕДМШ </a:t>
                      </a: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№ 12 ИМ. С.С. ПРОКОФЬЕВА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8766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ОТКРЫТОЕ ПРОСЛУШИВАНИЕ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АПРЕЛЬ 2026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ДМШ № 2 ИМ. М.И. ГЛИНКИ, </a:t>
                      </a:r>
                      <a: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ru-RU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ЕДМШ </a:t>
                      </a: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№ 12 ИМ. С.С. ПРОКОФЬЕВА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8766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ОТКРЫТОЕ ПРОСЛУШИВАНИЕ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АПРЕЛЬ 2027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ДМШ № 2 ИМ. М.И. ГЛИНКИ, </a:t>
                      </a:r>
                      <a: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ru-RU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ЕДМШ </a:t>
                      </a: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№ 12 ИМ. С.С. ПРОКОФЬЕВА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8766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ОТКРЫТОЕ ПРОСЛУШИВАНИЕ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АПРЕЛЬ 2028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ДМШ № 2 ИМ. М.И. ГЛИНКИ, </a:t>
                      </a:r>
                      <a: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ru-RU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ЕДМШ </a:t>
                      </a: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№ 12 ИМ. С.С. ПРОКОФЬЕВА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8766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ОТКРЫТОЕ ПРОСЛУШИВАНИЕ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АПРЕЛЬ 2029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ДМШ № 2 ИМ. М.И. ГЛИНКИ, </a:t>
                      </a:r>
                      <a: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ru-RU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ЕДМШ </a:t>
                      </a: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№ 12 ИМ. С.С. ПРОКОФЬЕВА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78766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ОТКРЫТОЕ ПРОСЛУШИВАНИЕ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АПРЕЛЬ 2030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ДМШ № 2 ИМ. М.И. ГЛИНКИ, </a:t>
                      </a:r>
                      <a: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ru-RU" sz="1100" b="1" i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ЕДМШ </a:t>
                      </a:r>
                      <a:r>
                        <a:rPr lang="ru-RU" sz="11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№ 12 ИМ. С.С. ПРОКОФЬЕВА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515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3392" y="2276872"/>
            <a:ext cx="10841006" cy="172819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4000" dirty="0">
                <a:latin typeface="Arial Narrow" panose="020B0606020202030204" pitchFamily="34" charset="0"/>
              </a:rPr>
              <a:t>Анализ результатов мониторинга прошедшего </a:t>
            </a:r>
            <a:r>
              <a:rPr lang="ru-RU" sz="4000">
                <a:latin typeface="Arial Narrow" panose="020B0606020202030204" pitchFamily="34" charset="0"/>
              </a:rPr>
              <a:t>цикла </a:t>
            </a:r>
            <a:r>
              <a:rPr lang="ru-RU" sz="4000" smtClean="0">
                <a:latin typeface="Arial Narrow" panose="020B0606020202030204" pitchFamily="34" charset="0"/>
              </a:rPr>
              <a:t>и защита </a:t>
            </a:r>
            <a:r>
              <a:rPr lang="ru-RU" sz="4000" dirty="0">
                <a:latin typeface="Arial Narrow" panose="020B0606020202030204" pitchFamily="34" charset="0"/>
              </a:rPr>
              <a:t>программы мониторинга нового цикла </a:t>
            </a:r>
          </a:p>
          <a:p>
            <a:pPr>
              <a:spcBef>
                <a:spcPts val="0"/>
              </a:spcBef>
            </a:pPr>
            <a:r>
              <a:rPr lang="ru-RU" sz="4000" dirty="0">
                <a:latin typeface="Arial Narrow" panose="020B0606020202030204" pitchFamily="34" charset="0"/>
              </a:rPr>
              <a:t>ГРЦ Музыкальное искусство: фортепиано</a:t>
            </a:r>
            <a:endParaRPr lang="ru-RU" sz="26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390911"/>
            <a:ext cx="2095836" cy="1022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35760" y="5013176"/>
            <a:ext cx="769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Arial Narrow" panose="020B0606020202030204" pitchFamily="34" charset="0"/>
                <a:ea typeface="Times New Roman"/>
              </a:rPr>
              <a:t>Кондратенко Наталья </a:t>
            </a:r>
            <a:r>
              <a:rPr lang="ru-RU" dirty="0" err="1">
                <a:latin typeface="Arial Narrow" panose="020B0606020202030204" pitchFamily="34" charset="0"/>
                <a:ea typeface="Times New Roman"/>
              </a:rPr>
              <a:t>Рафековна</a:t>
            </a:r>
            <a:r>
              <a:rPr lang="ru-RU" dirty="0">
                <a:latin typeface="Arial Narrow" panose="020B0606020202030204" pitchFamily="34" charset="0"/>
                <a:ea typeface="Times New Roman"/>
              </a:rPr>
              <a:t>,</a:t>
            </a:r>
          </a:p>
          <a:p>
            <a:pPr algn="r"/>
            <a:r>
              <a:rPr lang="ru-RU" dirty="0">
                <a:latin typeface="Arial Narrow" panose="020B0606020202030204" pitchFamily="34" charset="0"/>
                <a:ea typeface="Times New Roman"/>
              </a:rPr>
              <a:t>руководитель ГРЦ Музыкальное искусство: фортепиано</a:t>
            </a:r>
          </a:p>
          <a:p>
            <a:pPr algn="r"/>
            <a:r>
              <a:rPr lang="ru-RU" dirty="0">
                <a:latin typeface="Arial Narrow" panose="020B0606020202030204" pitchFamily="34" charset="0"/>
                <a:ea typeface="Times New Roman"/>
              </a:rPr>
              <a:t>Гагарина Оксана Александровна,</a:t>
            </a:r>
          </a:p>
          <a:p>
            <a:pPr algn="r"/>
            <a:r>
              <a:rPr lang="ru-RU" dirty="0">
                <a:latin typeface="Arial Narrow" panose="020B0606020202030204" pitchFamily="34" charset="0"/>
                <a:ea typeface="Times New Roman"/>
              </a:rPr>
              <a:t>куратор ГРЦ Музыкальное искусство: фортепиано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D7162F5-2249-461D-A5DF-AB095E6A6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304058"/>
            <a:ext cx="2343150" cy="13906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A5B0EF6-C486-4D1E-8A42-67B93E0BAD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774326"/>
            <a:ext cx="2785999" cy="45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9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836" y="836713"/>
            <a:ext cx="11306804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u="sng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Мониторинг</a:t>
            </a:r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от латинского </a:t>
            </a:r>
            <a:r>
              <a:rPr lang="ru-RU" sz="2000" dirty="0" err="1">
                <a:solidFill>
                  <a:schemeClr val="bg1"/>
                </a:solidFill>
                <a:latin typeface="Arial Narrow" panose="020B0606020202030204" pitchFamily="34" charset="0"/>
              </a:rPr>
              <a:t>monitor</a:t>
            </a:r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 – напоминающий, надзирающий)</a:t>
            </a:r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это </a:t>
            </a:r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непрерывное наблюдение за каким-либо процессом с целью сопоставления наличного состояния с ожидаемыми результатами, отслеживание хода каких-либо процессов по чётко определённым показателям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1384" y="2636912"/>
            <a:ext cx="11392862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Arial Narrow" panose="020B0606020202030204" pitchFamily="34" charset="0"/>
              </a:rPr>
              <a:t>Мониторинг системы образования</a:t>
            </a:r>
            <a:r>
              <a:rPr lang="ru-RU" sz="2000" dirty="0">
                <a:latin typeface="Arial Narrow" panose="020B0606020202030204" pitchFamily="34" charset="0"/>
              </a:rPr>
              <a:t> - систематическое стандартизированное наблюдение за состоянием образования и динамикой изменений его результатов, условиями осуществления образовательной деятельности, контингентом обучающихся, учебными и </a:t>
            </a:r>
            <a:r>
              <a:rPr lang="ru-RU" sz="2000" dirty="0" err="1">
                <a:latin typeface="Arial Narrow" panose="020B0606020202030204" pitchFamily="34" charset="0"/>
              </a:rPr>
              <a:t>внеучебными</a:t>
            </a:r>
            <a:r>
              <a:rPr lang="ru-RU" sz="2000" dirty="0">
                <a:latin typeface="Arial Narrow" panose="020B0606020202030204" pitchFamily="34" charset="0"/>
              </a:rPr>
              <a:t> достижениями обучающихся, состоянием сети организаций, осуществляющих образовательную деятельность</a:t>
            </a:r>
            <a:r>
              <a:rPr lang="ru-RU" sz="2000" dirty="0" smtClean="0">
                <a:latin typeface="Arial Narrow" panose="020B0606020202030204" pitchFamily="34" charset="0"/>
              </a:rPr>
              <a:t>.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solidFill>
                  <a:srgbClr val="950101"/>
                </a:solidFill>
                <a:latin typeface="Arial Narrow" panose="020B0606020202030204" pitchFamily="34" charset="0"/>
              </a:rPr>
              <a:t>Федеральный </a:t>
            </a:r>
            <a:r>
              <a:rPr lang="ru-RU" sz="2000" dirty="0">
                <a:solidFill>
                  <a:srgbClr val="950101"/>
                </a:solidFill>
                <a:latin typeface="Arial Narrow" panose="020B0606020202030204" pitchFamily="34" charset="0"/>
              </a:rPr>
              <a:t>закон от 29.12.2012 N 273-ФЗ «Об образовании в Российской Федерации», </a:t>
            </a:r>
            <a:r>
              <a:rPr lang="ru-RU" sz="2000" dirty="0" smtClean="0">
                <a:solidFill>
                  <a:srgbClr val="950101"/>
                </a:solidFill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solidFill>
                  <a:srgbClr val="950101"/>
                </a:solidFill>
                <a:latin typeface="Arial Narrow" panose="020B0606020202030204" pitchFamily="34" charset="0"/>
              </a:rPr>
            </a:br>
            <a:r>
              <a:rPr lang="ru-RU" sz="2000" dirty="0" smtClean="0">
                <a:solidFill>
                  <a:srgbClr val="950101"/>
                </a:solidFill>
                <a:latin typeface="Arial Narrow" panose="020B0606020202030204" pitchFamily="34" charset="0"/>
              </a:rPr>
              <a:t>статья </a:t>
            </a:r>
            <a:r>
              <a:rPr lang="ru-RU" sz="2000" dirty="0">
                <a:solidFill>
                  <a:srgbClr val="950101"/>
                </a:solidFill>
                <a:latin typeface="Arial Narrow" panose="020B0606020202030204" pitchFamily="34" charset="0"/>
              </a:rPr>
              <a:t>97 «Информационная открытость системы образования. Мониторинг в системе образования</a:t>
            </a:r>
            <a:r>
              <a:rPr lang="ru-RU" sz="2000" dirty="0" smtClean="0">
                <a:solidFill>
                  <a:srgbClr val="950101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solidFill>
                <a:srgbClr val="95010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4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2BAC721-75B6-4FA4-B99D-AA29FB07C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101" y="980728"/>
            <a:ext cx="4865798" cy="43134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307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5480" y="332656"/>
            <a:ext cx="9155039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Общегородской мониторинг </a:t>
            </a:r>
          </a:p>
          <a:p>
            <a:pPr algn="ctr"/>
            <a:r>
              <a:rPr lang="ru-RU" sz="2400" dirty="0">
                <a:latin typeface="Arial Narrow" panose="020B0606020202030204" pitchFamily="34" charset="0"/>
              </a:rPr>
              <a:t>результатов освоения обучающимися дополнительной предпрофессиональной образовательной программы в области музыкального искусства «Фортепиано</a:t>
            </a:r>
            <a:r>
              <a:rPr lang="ru-RU" sz="2400" dirty="0" smtClean="0">
                <a:latin typeface="Arial Narrow" panose="020B0606020202030204" pitchFamily="34" charset="0"/>
              </a:rPr>
              <a:t>»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4603" y="2573628"/>
            <a:ext cx="10722794" cy="283366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dirty="0" smtClean="0">
                <a:latin typeface="Arial Narrow" panose="020B0606020202030204" pitchFamily="34" charset="0"/>
              </a:rPr>
              <a:t>Задачи:</a:t>
            </a:r>
          </a:p>
          <a:p>
            <a:pPr algn="ctr">
              <a:lnSpc>
                <a:spcPct val="114000"/>
              </a:lnSpc>
            </a:pPr>
            <a:endParaRPr lang="ru-RU" dirty="0" smtClean="0"/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освоение минимального достаточного объема и качества знаний, умений и навыков на каждом этапе обучения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объективность информации об уровне подготовки обучающихся в ДШИ Екатеринбурга, необходимость видения полной картины, а не только «творческих достижений»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устранение проблем, связанных с «</a:t>
            </a:r>
            <a:r>
              <a:rPr lang="ru-RU" sz="2000" dirty="0" err="1" smtClean="0">
                <a:latin typeface="Arial Narrow" panose="020B0606020202030204" pitchFamily="34" charset="0"/>
              </a:rPr>
              <a:t>непоказом</a:t>
            </a:r>
            <a:r>
              <a:rPr lang="ru-RU" sz="2000" dirty="0" smtClean="0">
                <a:latin typeface="Arial Narrow" panose="020B0606020202030204" pitchFamily="34" charset="0"/>
              </a:rPr>
              <a:t>» обучающихся на мониторинге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позиционирования системы в конкурентной среде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00256" y="1502206"/>
            <a:ext cx="2352807" cy="40011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с 2016 по 2023</a:t>
            </a:r>
          </a:p>
        </p:txBody>
      </p:sp>
    </p:spTree>
    <p:extLst>
      <p:ext uri="{BB962C8B-B14F-4D97-AF65-F5344CB8AC3E}">
        <p14:creationId xmlns:p14="http://schemas.microsoft.com/office/powerpoint/2010/main" val="29869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100" y="2133062"/>
            <a:ext cx="11305256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Форма: </a:t>
            </a:r>
            <a:r>
              <a:rPr lang="ru-RU" sz="2000" dirty="0">
                <a:latin typeface="Arial Narrow" panose="020B0606020202030204" pitchFamily="34" charset="0"/>
              </a:rPr>
              <a:t>очная, открытые прослушивания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100" y="3140968"/>
            <a:ext cx="11305256" cy="216245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latin typeface="Arial Narrow" panose="020B0606020202030204" pitchFamily="34" charset="0"/>
              </a:rPr>
              <a:t>Методы: 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использование единых требований к минимуму содержания и качеству подготовки обучающихся на каждом этапе освоения образовательной </a:t>
            </a:r>
            <a:r>
              <a:rPr lang="ru-RU" sz="2000" dirty="0" smtClean="0">
                <a:latin typeface="Arial Narrow" panose="020B0606020202030204" pitchFamily="34" charset="0"/>
              </a:rPr>
              <a:t>программы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анализ динамики формирования знаний, умений и навыков обучающихся в процессе освоения </a:t>
            </a:r>
            <a:r>
              <a:rPr lang="ru-RU" sz="2000" dirty="0" smtClean="0">
                <a:latin typeface="Arial Narrow" panose="020B0606020202030204" pitchFamily="34" charset="0"/>
              </a:rPr>
              <a:t>программы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апробирование базы контрольно-измерительных средств </a:t>
            </a:r>
            <a:r>
              <a:rPr lang="ru-RU" sz="2000" dirty="0" smtClean="0">
                <a:latin typeface="Arial Narrow" panose="020B0606020202030204" pitchFamily="34" charset="0"/>
              </a:rPr>
              <a:t>мониторинга</a:t>
            </a:r>
            <a:endParaRPr lang="ru-RU" sz="2000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3251" y="250100"/>
            <a:ext cx="915503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Форма и методы проведения общегородского мониторинга </a:t>
            </a:r>
          </a:p>
          <a:p>
            <a:pPr algn="ctr"/>
            <a:r>
              <a:rPr lang="ru-RU" sz="2400" dirty="0">
                <a:latin typeface="Arial Narrow" panose="020B0606020202030204" pitchFamily="34" charset="0"/>
              </a:rPr>
              <a:t>результатов освоения обучающимися </a:t>
            </a:r>
            <a:r>
              <a:rPr lang="ru-RU" sz="2400" dirty="0" smtClean="0">
                <a:latin typeface="Arial Narrow" panose="020B060602020203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ДПП в </a:t>
            </a:r>
            <a:r>
              <a:rPr lang="ru-RU" sz="2400" dirty="0">
                <a:latin typeface="Arial Narrow" panose="020B0606020202030204" pitchFamily="34" charset="0"/>
              </a:rPr>
              <a:t>области музыкального искусства «Фортепиано</a:t>
            </a:r>
            <a:r>
              <a:rPr lang="ru-RU" sz="2400" dirty="0" smtClean="0">
                <a:latin typeface="Arial Narrow" panose="020B0606020202030204" pitchFamily="34" charset="0"/>
              </a:rPr>
              <a:t>»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88088" y="5303419"/>
            <a:ext cx="4652209" cy="40011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Участники – не менее 90%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81452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00" y="184666"/>
            <a:ext cx="10801199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Центр мониторинга качества освоения образовательных программ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Городской ресурсный центр «Музыкальное искусство: фортепиано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»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048715"/>
              </p:ext>
            </p:extLst>
          </p:nvPr>
        </p:nvGraphicFramePr>
        <p:xfrm>
          <a:off x="839415" y="2852936"/>
          <a:ext cx="3600399" cy="21602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354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62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47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Уровни освоения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Наименование уровня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Баллы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Высокий 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8,0 ‑ 0,0 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Средний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5,1‑ 7,9 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Удовлетворительный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3,0 – 5,0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pPr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Неудовлетворительный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Менее 3 </a:t>
                      </a:r>
                      <a:endParaRPr lang="ru-RU" sz="16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13DDF48-1835-4D9E-89A3-27BD5C89F4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52" y="2259839"/>
            <a:ext cx="2659910" cy="3429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155BCFA-4E37-4082-B9A1-0E8A4A054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2492896"/>
            <a:ext cx="4057303" cy="31959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07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51384" y="1844824"/>
            <a:ext cx="11161241" cy="2862322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статистическая </a:t>
            </a:r>
            <a:r>
              <a:rPr lang="ru-RU" sz="2000" dirty="0">
                <a:latin typeface="Arial Narrow" panose="020B0606020202030204" pitchFamily="34" charset="0"/>
              </a:rPr>
              <a:t>информация об </a:t>
            </a:r>
            <a:r>
              <a:rPr lang="ru-RU" sz="2000" dirty="0" smtClean="0">
                <a:latin typeface="Arial Narrow" panose="020B0606020202030204" pitchFamily="34" charset="0"/>
              </a:rPr>
              <a:t>участниках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количество и % обучающихся, принявших участие в </a:t>
            </a:r>
            <a:r>
              <a:rPr lang="ru-RU" sz="2000" dirty="0" smtClean="0">
                <a:latin typeface="Arial Narrow" panose="020B0606020202030204" pitchFamily="34" charset="0"/>
              </a:rPr>
              <a:t>мониторинге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количество и % обучающихся, не принявших участие в </a:t>
            </a:r>
            <a:r>
              <a:rPr lang="ru-RU" sz="2000" dirty="0" smtClean="0">
                <a:latin typeface="Arial Narrow" panose="020B0606020202030204" pitchFamily="34" charset="0"/>
              </a:rPr>
              <a:t>мониторинге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статистическая информация об уровне освоения учебного предмета обучающимися на каждом этапе проведения </a:t>
            </a:r>
            <a:r>
              <a:rPr lang="ru-RU" sz="2000" dirty="0" smtClean="0">
                <a:latin typeface="Arial Narrow" panose="020B0606020202030204" pitchFamily="34" charset="0"/>
              </a:rPr>
              <a:t>мониторинга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рейтинг образовательных </a:t>
            </a:r>
            <a:r>
              <a:rPr lang="ru-RU" sz="2000" dirty="0" smtClean="0">
                <a:latin typeface="Arial Narrow" panose="020B0606020202030204" pitchFamily="34" charset="0"/>
              </a:rPr>
              <a:t>организаций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400" y="260648"/>
            <a:ext cx="10657183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Результаты проведения общегородского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мониторинга </a:t>
            </a:r>
            <a:b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результатов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освоения обучающимися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ДПП «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Фортепиано»</a:t>
            </a:r>
          </a:p>
        </p:txBody>
      </p:sp>
    </p:spTree>
    <p:extLst>
      <p:ext uri="{BB962C8B-B14F-4D97-AF65-F5344CB8AC3E}">
        <p14:creationId xmlns:p14="http://schemas.microsoft.com/office/powerpoint/2010/main" val="104171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00" y="260648"/>
            <a:ext cx="10657183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Участники проведения общегородского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мониторинга результатов </a:t>
            </a:r>
            <a:b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освоения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обучающимися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ДПП «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Фортепиано»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3EF130A-1720-4F68-89F9-2082D9377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1556792"/>
            <a:ext cx="9945286" cy="446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06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4724" y="0"/>
            <a:ext cx="4612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Мероприятия общегородского мониторинга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00" y="260648"/>
            <a:ext cx="10657183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Количество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 %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обучающихся, принявших участие в общегородском мониторинге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результатов освоения обучающимися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ДПП «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Фортепиано»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BDF861F4-6FD7-4B28-8A4E-3ED2C2ED86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0278158"/>
              </p:ext>
            </p:extLst>
          </p:nvPr>
        </p:nvGraphicFramePr>
        <p:xfrm>
          <a:off x="1631504" y="1556792"/>
          <a:ext cx="8928992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227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3497</TotalTime>
  <Words>697</Words>
  <Application>Microsoft Office PowerPoint</Application>
  <PresentationFormat>Произвольный</PresentationFormat>
  <Paragraphs>157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дмш11</dc:creator>
  <cp:lastModifiedBy>secretary</cp:lastModifiedBy>
  <cp:revision>141</cp:revision>
  <dcterms:created xsi:type="dcterms:W3CDTF">2016-05-31T20:58:51Z</dcterms:created>
  <dcterms:modified xsi:type="dcterms:W3CDTF">2025-03-27T04:00:52Z</dcterms:modified>
</cp:coreProperties>
</file>