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  <Override PartName="/ppt/charts/colors4.xml" ContentType="application/vnd.ms-office.chartcolorstyle+xml"/>
  <Override PartName="/ppt/charts/style4.xml" ContentType="application/vnd.ms-office.chartstyle+xml"/>
  <Override PartName="/ppt/charts/colors5.xml" ContentType="application/vnd.ms-office.chartcolorstyle+xml"/>
  <Override PartName="/ppt/charts/style5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1"/>
  </p:notesMasterIdLst>
  <p:sldIdLst>
    <p:sldId id="256" r:id="rId2"/>
    <p:sldId id="331" r:id="rId3"/>
    <p:sldId id="348" r:id="rId4"/>
    <p:sldId id="330" r:id="rId5"/>
    <p:sldId id="334" r:id="rId6"/>
    <p:sldId id="339" r:id="rId7"/>
    <p:sldId id="335" r:id="rId8"/>
    <p:sldId id="340" r:id="rId9"/>
    <p:sldId id="341" r:id="rId10"/>
    <p:sldId id="342" r:id="rId11"/>
    <p:sldId id="349" r:id="rId12"/>
    <p:sldId id="350" r:id="rId13"/>
    <p:sldId id="343" r:id="rId14"/>
    <p:sldId id="344" r:id="rId15"/>
    <p:sldId id="345" r:id="rId16"/>
    <p:sldId id="318" r:id="rId17"/>
    <p:sldId id="346" r:id="rId18"/>
    <p:sldId id="319" r:id="rId19"/>
    <p:sldId id="351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4BACC6"/>
    <a:srgbClr val="0099FF"/>
    <a:srgbClr val="3399FF"/>
    <a:srgbClr val="CCFF33"/>
    <a:srgbClr val="FF6699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Средний стиль 4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71" autoAdjust="0"/>
  </p:normalViewPr>
  <p:slideViewPr>
    <p:cSldViewPr>
      <p:cViewPr varScale="1">
        <p:scale>
          <a:sx n="89" d="100"/>
          <a:sy n="89" d="100"/>
        </p:scale>
        <p:origin x="-202" y="-6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%</a:t>
            </a:r>
            <a:r>
              <a:rPr lang="ru-RU" baseline="0" dirty="0"/>
              <a:t> обучающихся принявших участие </a:t>
            </a:r>
            <a:endParaRPr lang="ru-RU" dirty="0"/>
          </a:p>
        </c:rich>
      </c:tx>
      <c:layout>
        <c:manualLayout>
          <c:xMode val="edge"/>
          <c:yMode val="edge"/>
          <c:x val="0.34015463335615043"/>
          <c:y val="3.4032000239030732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2016-2018 год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Лист1!$A$2:$A$26</c:f>
              <c:strCache>
                <c:ptCount val="25"/>
                <c:pt idx="0">
                  <c:v>Гимназия "Арт-Этюд"</c:v>
                </c:pt>
                <c:pt idx="1">
                  <c:v>ДМШ № 2 им. М.И. Глинки</c:v>
                </c:pt>
                <c:pt idx="2">
                  <c:v>ДМШ № 5 им. В.В. Знаменского</c:v>
                </c:pt>
                <c:pt idx="3">
                  <c:v>ДМШ № 7 им. С.В. Рахманинова</c:v>
                </c:pt>
                <c:pt idx="4">
                  <c:v>ЕДМШ № 10 им. В.А. Гаврилина</c:v>
                </c:pt>
                <c:pt idx="5">
                  <c:v>ЕДШИ № 9</c:v>
                </c:pt>
                <c:pt idx="6">
                  <c:v>ЕДШИ № 11 им. Е.Ф. Светланова</c:v>
                </c:pt>
                <c:pt idx="7">
                  <c:v>ЕДШИ № 15</c:v>
                </c:pt>
                <c:pt idx="8">
                  <c:v>ЕДШИ № 14 им. Г.В. Свиридова</c:v>
                </c:pt>
                <c:pt idx="9">
                  <c:v>ДШИ № 5</c:v>
                </c:pt>
                <c:pt idx="10">
                  <c:v>ЕДМШ № 17 им. М.П. Мусоргского</c:v>
                </c:pt>
                <c:pt idx="11">
                  <c:v>ДМШ № 1 им. М.П. Фролова</c:v>
                </c:pt>
                <c:pt idx="12">
                  <c:v>ДМШ № 3 им. Д.Д. Шостаковича</c:v>
                </c:pt>
                <c:pt idx="13">
                  <c:v>ДМШ № 6</c:v>
                </c:pt>
                <c:pt idx="14">
                  <c:v>ДМШ № 11 им. М.А. Балакирева</c:v>
                </c:pt>
                <c:pt idx="15">
                  <c:v>ЕДМШ №12 им. С.С. Прокофьева</c:v>
                </c:pt>
                <c:pt idx="16">
                  <c:v>ЕДМШ № 13 им. И.О. Дунаевского</c:v>
                </c:pt>
                <c:pt idx="17">
                  <c:v>ЕДШИ № 6 имени К.Е. Архипова</c:v>
                </c:pt>
                <c:pt idx="18">
                  <c:v>ЕДШИ № 1</c:v>
                </c:pt>
                <c:pt idx="19">
                  <c:v>ЕДШИ № 2</c:v>
                </c:pt>
                <c:pt idx="20">
                  <c:v>ЕДМШ № 8</c:v>
                </c:pt>
                <c:pt idx="21">
                  <c:v>ЕДМШ № 16</c:v>
                </c:pt>
                <c:pt idx="22">
                  <c:v>ЕДШИ № 10</c:v>
                </c:pt>
                <c:pt idx="23">
                  <c:v>ДШИ № 12</c:v>
                </c:pt>
                <c:pt idx="24">
                  <c:v>ЕДМШ № 9</c:v>
                </c:pt>
              </c:strCache>
            </c:strRef>
          </c:cat>
          <c:val>
            <c:numRef>
              <c:f>Лист1!$B$2:$B$26</c:f>
              <c:numCache>
                <c:formatCode>General</c:formatCode>
                <c:ptCount val="25"/>
                <c:pt idx="0">
                  <c:v>100</c:v>
                </c:pt>
                <c:pt idx="1">
                  <c:v>81</c:v>
                </c:pt>
                <c:pt idx="2">
                  <c:v>100</c:v>
                </c:pt>
                <c:pt idx="3">
                  <c:v>62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  <c:pt idx="7">
                  <c:v>88</c:v>
                </c:pt>
                <c:pt idx="8">
                  <c:v>87</c:v>
                </c:pt>
                <c:pt idx="9">
                  <c:v>90</c:v>
                </c:pt>
                <c:pt idx="10">
                  <c:v>100</c:v>
                </c:pt>
                <c:pt idx="11">
                  <c:v>100</c:v>
                </c:pt>
                <c:pt idx="12">
                  <c:v>100</c:v>
                </c:pt>
                <c:pt idx="13">
                  <c:v>89</c:v>
                </c:pt>
                <c:pt idx="14">
                  <c:v>100</c:v>
                </c:pt>
                <c:pt idx="15">
                  <c:v>100</c:v>
                </c:pt>
                <c:pt idx="16">
                  <c:v>100</c:v>
                </c:pt>
                <c:pt idx="18">
                  <c:v>100</c:v>
                </c:pt>
                <c:pt idx="20">
                  <c:v>100</c:v>
                </c:pt>
                <c:pt idx="21">
                  <c:v>86</c:v>
                </c:pt>
                <c:pt idx="22">
                  <c:v>100</c:v>
                </c:pt>
                <c:pt idx="23">
                  <c:v>100</c:v>
                </c:pt>
                <c:pt idx="24">
                  <c:v>100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54ED-4AAF-A0E9-1D4AEBF30AF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2019-2022 год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Лист1!$A$2:$A$26</c:f>
              <c:strCache>
                <c:ptCount val="25"/>
                <c:pt idx="0">
                  <c:v>Гимназия "Арт-Этюд"</c:v>
                </c:pt>
                <c:pt idx="1">
                  <c:v>ДМШ № 2 им. М.И. Глинки</c:v>
                </c:pt>
                <c:pt idx="2">
                  <c:v>ДМШ № 5 им. В.В. Знаменского</c:v>
                </c:pt>
                <c:pt idx="3">
                  <c:v>ДМШ № 7 им. С.В. Рахманинова</c:v>
                </c:pt>
                <c:pt idx="4">
                  <c:v>ЕДМШ № 10 им. В.А. Гаврилина</c:v>
                </c:pt>
                <c:pt idx="5">
                  <c:v>ЕДШИ № 9</c:v>
                </c:pt>
                <c:pt idx="6">
                  <c:v>ЕДШИ № 11 им. Е.Ф. Светланова</c:v>
                </c:pt>
                <c:pt idx="7">
                  <c:v>ЕДШИ № 15</c:v>
                </c:pt>
                <c:pt idx="8">
                  <c:v>ЕДШИ № 14 им. Г.В. Свиридова</c:v>
                </c:pt>
                <c:pt idx="9">
                  <c:v>ДШИ № 5</c:v>
                </c:pt>
                <c:pt idx="10">
                  <c:v>ЕДМШ № 17 им. М.П. Мусоргского</c:v>
                </c:pt>
                <c:pt idx="11">
                  <c:v>ДМШ № 1 им. М.П. Фролова</c:v>
                </c:pt>
                <c:pt idx="12">
                  <c:v>ДМШ № 3 им. Д.Д. Шостаковича</c:v>
                </c:pt>
                <c:pt idx="13">
                  <c:v>ДМШ № 6</c:v>
                </c:pt>
                <c:pt idx="14">
                  <c:v>ДМШ № 11 им. М.А. Балакирева</c:v>
                </c:pt>
                <c:pt idx="15">
                  <c:v>ЕДМШ №12 им. С.С. Прокофьева</c:v>
                </c:pt>
                <c:pt idx="16">
                  <c:v>ЕДМШ № 13 им. И.О. Дунаевского</c:v>
                </c:pt>
                <c:pt idx="17">
                  <c:v>ЕДШИ № 6 имени К.Е. Архипова</c:v>
                </c:pt>
                <c:pt idx="18">
                  <c:v>ЕДШИ № 1</c:v>
                </c:pt>
                <c:pt idx="19">
                  <c:v>ЕДШИ № 2</c:v>
                </c:pt>
                <c:pt idx="20">
                  <c:v>ЕДМШ № 8</c:v>
                </c:pt>
                <c:pt idx="21">
                  <c:v>ЕДМШ № 16</c:v>
                </c:pt>
                <c:pt idx="22">
                  <c:v>ЕДШИ № 10</c:v>
                </c:pt>
                <c:pt idx="23">
                  <c:v>ДШИ № 12</c:v>
                </c:pt>
                <c:pt idx="24">
                  <c:v>ЕДМШ № 9</c:v>
                </c:pt>
              </c:strCache>
            </c:strRef>
          </c:cat>
          <c:val>
            <c:numRef>
              <c:f>Лист1!$C$2:$C$26</c:f>
              <c:numCache>
                <c:formatCode>General</c:formatCode>
                <c:ptCount val="25"/>
                <c:pt idx="0">
                  <c:v>75</c:v>
                </c:pt>
                <c:pt idx="1">
                  <c:v>85</c:v>
                </c:pt>
                <c:pt idx="2">
                  <c:v>75</c:v>
                </c:pt>
                <c:pt idx="3">
                  <c:v>100</c:v>
                </c:pt>
                <c:pt idx="4">
                  <c:v>70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  <c:pt idx="8">
                  <c:v>78</c:v>
                </c:pt>
                <c:pt idx="9">
                  <c:v>67</c:v>
                </c:pt>
                <c:pt idx="10">
                  <c:v>89</c:v>
                </c:pt>
                <c:pt idx="11">
                  <c:v>86</c:v>
                </c:pt>
                <c:pt idx="12">
                  <c:v>93</c:v>
                </c:pt>
                <c:pt idx="13">
                  <c:v>83</c:v>
                </c:pt>
                <c:pt idx="14">
                  <c:v>90</c:v>
                </c:pt>
                <c:pt idx="15">
                  <c:v>86</c:v>
                </c:pt>
                <c:pt idx="16">
                  <c:v>59</c:v>
                </c:pt>
                <c:pt idx="17">
                  <c:v>100</c:v>
                </c:pt>
                <c:pt idx="18">
                  <c:v>80</c:v>
                </c:pt>
                <c:pt idx="19">
                  <c:v>67</c:v>
                </c:pt>
                <c:pt idx="20">
                  <c:v>100</c:v>
                </c:pt>
                <c:pt idx="21">
                  <c:v>84</c:v>
                </c:pt>
                <c:pt idx="22">
                  <c:v>100</c:v>
                </c:pt>
                <c:pt idx="23">
                  <c:v>100</c:v>
                </c:pt>
                <c:pt idx="24">
                  <c:v>50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54ED-4AAF-A0E9-1D4AEBF30AF2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2023 год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Лист1!$A$2:$A$26</c:f>
              <c:strCache>
                <c:ptCount val="25"/>
                <c:pt idx="0">
                  <c:v>Гимназия "Арт-Этюд"</c:v>
                </c:pt>
                <c:pt idx="1">
                  <c:v>ДМШ № 2 им. М.И. Глинки</c:v>
                </c:pt>
                <c:pt idx="2">
                  <c:v>ДМШ № 5 им. В.В. Знаменского</c:v>
                </c:pt>
                <c:pt idx="3">
                  <c:v>ДМШ № 7 им. С.В. Рахманинова</c:v>
                </c:pt>
                <c:pt idx="4">
                  <c:v>ЕДМШ № 10 им. В.А. Гаврилина</c:v>
                </c:pt>
                <c:pt idx="5">
                  <c:v>ЕДШИ № 9</c:v>
                </c:pt>
                <c:pt idx="6">
                  <c:v>ЕДШИ № 11 им. Е.Ф. Светланова</c:v>
                </c:pt>
                <c:pt idx="7">
                  <c:v>ЕДШИ № 15</c:v>
                </c:pt>
                <c:pt idx="8">
                  <c:v>ЕДШИ № 14 им. Г.В. Свиридова</c:v>
                </c:pt>
                <c:pt idx="9">
                  <c:v>ДШИ № 5</c:v>
                </c:pt>
                <c:pt idx="10">
                  <c:v>ЕДМШ № 17 им. М.П. Мусоргского</c:v>
                </c:pt>
                <c:pt idx="11">
                  <c:v>ДМШ № 1 им. М.П. Фролова</c:v>
                </c:pt>
                <c:pt idx="12">
                  <c:v>ДМШ № 3 им. Д.Д. Шостаковича</c:v>
                </c:pt>
                <c:pt idx="13">
                  <c:v>ДМШ № 6</c:v>
                </c:pt>
                <c:pt idx="14">
                  <c:v>ДМШ № 11 им. М.А. Балакирева</c:v>
                </c:pt>
                <c:pt idx="15">
                  <c:v>ЕДМШ №12 им. С.С. Прокофьева</c:v>
                </c:pt>
                <c:pt idx="16">
                  <c:v>ЕДМШ № 13 им. И.О. Дунаевского</c:v>
                </c:pt>
                <c:pt idx="17">
                  <c:v>ЕДШИ № 6 имени К.Е. Архипова</c:v>
                </c:pt>
                <c:pt idx="18">
                  <c:v>ЕДШИ № 1</c:v>
                </c:pt>
                <c:pt idx="19">
                  <c:v>ЕДШИ № 2</c:v>
                </c:pt>
                <c:pt idx="20">
                  <c:v>ЕДМШ № 8</c:v>
                </c:pt>
                <c:pt idx="21">
                  <c:v>ЕДМШ № 16</c:v>
                </c:pt>
                <c:pt idx="22">
                  <c:v>ЕДШИ № 10</c:v>
                </c:pt>
                <c:pt idx="23">
                  <c:v>ДШИ № 12</c:v>
                </c:pt>
                <c:pt idx="24">
                  <c:v>ЕДМШ № 9</c:v>
                </c:pt>
              </c:strCache>
            </c:strRef>
          </c:cat>
          <c:val>
            <c:numRef>
              <c:f>Лист1!$D$2:$D$26</c:f>
              <c:numCache>
                <c:formatCode>General</c:formatCode>
                <c:ptCount val="25"/>
                <c:pt idx="0">
                  <c:v>85</c:v>
                </c:pt>
                <c:pt idx="1">
                  <c:v>85</c:v>
                </c:pt>
                <c:pt idx="2">
                  <c:v>50</c:v>
                </c:pt>
                <c:pt idx="3">
                  <c:v>100</c:v>
                </c:pt>
                <c:pt idx="4">
                  <c:v>85</c:v>
                </c:pt>
                <c:pt idx="5">
                  <c:v>100</c:v>
                </c:pt>
                <c:pt idx="6">
                  <c:v>67</c:v>
                </c:pt>
                <c:pt idx="7">
                  <c:v>100</c:v>
                </c:pt>
                <c:pt idx="8">
                  <c:v>87</c:v>
                </c:pt>
                <c:pt idx="9">
                  <c:v>100</c:v>
                </c:pt>
                <c:pt idx="10">
                  <c:v>100</c:v>
                </c:pt>
                <c:pt idx="11">
                  <c:v>71</c:v>
                </c:pt>
                <c:pt idx="12">
                  <c:v>100</c:v>
                </c:pt>
                <c:pt idx="13">
                  <c:v>100</c:v>
                </c:pt>
                <c:pt idx="14">
                  <c:v>100</c:v>
                </c:pt>
                <c:pt idx="15">
                  <c:v>100</c:v>
                </c:pt>
                <c:pt idx="16">
                  <c:v>60</c:v>
                </c:pt>
                <c:pt idx="17">
                  <c:v>100</c:v>
                </c:pt>
                <c:pt idx="18">
                  <c:v>75</c:v>
                </c:pt>
                <c:pt idx="19">
                  <c:v>71</c:v>
                </c:pt>
                <c:pt idx="20">
                  <c:v>100</c:v>
                </c:pt>
                <c:pt idx="21">
                  <c:v>75</c:v>
                </c:pt>
                <c:pt idx="22">
                  <c:v>100</c:v>
                </c:pt>
                <c:pt idx="23">
                  <c:v>100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54ED-4AAF-A0E9-1D4AEBF30A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7805696"/>
        <c:axId val="5583616"/>
      </c:lineChart>
      <c:catAx>
        <c:axId val="107805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583616"/>
        <c:crosses val="autoZero"/>
        <c:auto val="1"/>
        <c:lblAlgn val="ctr"/>
        <c:lblOffset val="100"/>
        <c:noMultiLvlLbl val="0"/>
      </c:catAx>
      <c:valAx>
        <c:axId val="55836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78056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%</a:t>
            </a:r>
            <a:r>
              <a:rPr lang="ru-RU" baseline="0" dirty="0"/>
              <a:t> обучающихся не принявших участие </a:t>
            </a:r>
            <a:endParaRPr lang="ru-RU" dirty="0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2016-2018 год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Лист1!$A$2:$A$26</c:f>
              <c:strCache>
                <c:ptCount val="25"/>
                <c:pt idx="0">
                  <c:v>Гимназия "Арт-Этюд"</c:v>
                </c:pt>
                <c:pt idx="1">
                  <c:v>ДМШ № 2 им. М.И. Глинки</c:v>
                </c:pt>
                <c:pt idx="2">
                  <c:v>ДМШ № 5 им. В.В. Знаменского</c:v>
                </c:pt>
                <c:pt idx="3">
                  <c:v>ДМШ № 7 им. С.В. Рахманинова</c:v>
                </c:pt>
                <c:pt idx="4">
                  <c:v>ЕДМШ № 10 им. В.А. Гаврилина</c:v>
                </c:pt>
                <c:pt idx="5">
                  <c:v>ЕДШИ № 9</c:v>
                </c:pt>
                <c:pt idx="6">
                  <c:v>ЕДШИ № 11 им. Е.Ф. Светланова</c:v>
                </c:pt>
                <c:pt idx="7">
                  <c:v>ЕДШИ № 15</c:v>
                </c:pt>
                <c:pt idx="8">
                  <c:v>ЕДШИ № 14 им. Г.В. Свиридова</c:v>
                </c:pt>
                <c:pt idx="9">
                  <c:v>ДШИ № 5</c:v>
                </c:pt>
                <c:pt idx="10">
                  <c:v>ЕДМШ № 17 им. М.П. Мусоргского</c:v>
                </c:pt>
                <c:pt idx="11">
                  <c:v>ДМШ № 1 им. М.П. Фролова</c:v>
                </c:pt>
                <c:pt idx="12">
                  <c:v>ДМШ № 3 им. Д.Д. Шостаковича</c:v>
                </c:pt>
                <c:pt idx="13">
                  <c:v>ДМШ № 6</c:v>
                </c:pt>
                <c:pt idx="14">
                  <c:v>ДМШ № 11 им. М.А. Балакирева</c:v>
                </c:pt>
                <c:pt idx="15">
                  <c:v>ЕДМШ №12 им. С.С. Прокофьева</c:v>
                </c:pt>
                <c:pt idx="16">
                  <c:v>ЕДМШ № 13 им. И.О. Дунаевского</c:v>
                </c:pt>
                <c:pt idx="17">
                  <c:v>ЕДШИ № 6 имени К.Е. Архипова</c:v>
                </c:pt>
                <c:pt idx="18">
                  <c:v>ЕДШИ № 1</c:v>
                </c:pt>
                <c:pt idx="19">
                  <c:v>ЕДШИ № 2</c:v>
                </c:pt>
                <c:pt idx="20">
                  <c:v>ЕДМШ № 8</c:v>
                </c:pt>
                <c:pt idx="21">
                  <c:v>ЕДМШ № 16</c:v>
                </c:pt>
                <c:pt idx="22">
                  <c:v>ЕДШИ № 10</c:v>
                </c:pt>
                <c:pt idx="23">
                  <c:v>ДШИ № 12</c:v>
                </c:pt>
                <c:pt idx="24">
                  <c:v>ЕДМШ № 9</c:v>
                </c:pt>
              </c:strCache>
            </c:strRef>
          </c:cat>
          <c:val>
            <c:numRef>
              <c:f>Лист1!$B$2:$B$26</c:f>
              <c:numCache>
                <c:formatCode>General</c:formatCode>
                <c:ptCount val="25"/>
                <c:pt idx="0">
                  <c:v>0</c:v>
                </c:pt>
                <c:pt idx="1">
                  <c:v>19</c:v>
                </c:pt>
                <c:pt idx="2">
                  <c:v>0</c:v>
                </c:pt>
                <c:pt idx="3">
                  <c:v>38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12</c:v>
                </c:pt>
                <c:pt idx="8">
                  <c:v>13</c:v>
                </c:pt>
                <c:pt idx="9">
                  <c:v>10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11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14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54ED-4AAF-A0E9-1D4AEBF30AF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2019-2022 год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Лист1!$A$2:$A$26</c:f>
              <c:strCache>
                <c:ptCount val="25"/>
                <c:pt idx="0">
                  <c:v>Гимназия "Арт-Этюд"</c:v>
                </c:pt>
                <c:pt idx="1">
                  <c:v>ДМШ № 2 им. М.И. Глинки</c:v>
                </c:pt>
                <c:pt idx="2">
                  <c:v>ДМШ № 5 им. В.В. Знаменского</c:v>
                </c:pt>
                <c:pt idx="3">
                  <c:v>ДМШ № 7 им. С.В. Рахманинова</c:v>
                </c:pt>
                <c:pt idx="4">
                  <c:v>ЕДМШ № 10 им. В.А. Гаврилина</c:v>
                </c:pt>
                <c:pt idx="5">
                  <c:v>ЕДШИ № 9</c:v>
                </c:pt>
                <c:pt idx="6">
                  <c:v>ЕДШИ № 11 им. Е.Ф. Светланова</c:v>
                </c:pt>
                <c:pt idx="7">
                  <c:v>ЕДШИ № 15</c:v>
                </c:pt>
                <c:pt idx="8">
                  <c:v>ЕДШИ № 14 им. Г.В. Свиридова</c:v>
                </c:pt>
                <c:pt idx="9">
                  <c:v>ДШИ № 5</c:v>
                </c:pt>
                <c:pt idx="10">
                  <c:v>ЕДМШ № 17 им. М.П. Мусоргского</c:v>
                </c:pt>
                <c:pt idx="11">
                  <c:v>ДМШ № 1 им. М.П. Фролова</c:v>
                </c:pt>
                <c:pt idx="12">
                  <c:v>ДМШ № 3 им. Д.Д. Шостаковича</c:v>
                </c:pt>
                <c:pt idx="13">
                  <c:v>ДМШ № 6</c:v>
                </c:pt>
                <c:pt idx="14">
                  <c:v>ДМШ № 11 им. М.А. Балакирева</c:v>
                </c:pt>
                <c:pt idx="15">
                  <c:v>ЕДМШ №12 им. С.С. Прокофьева</c:v>
                </c:pt>
                <c:pt idx="16">
                  <c:v>ЕДМШ № 13 им. И.О. Дунаевского</c:v>
                </c:pt>
                <c:pt idx="17">
                  <c:v>ЕДШИ № 6 имени К.Е. Архипова</c:v>
                </c:pt>
                <c:pt idx="18">
                  <c:v>ЕДШИ № 1</c:v>
                </c:pt>
                <c:pt idx="19">
                  <c:v>ЕДШИ № 2</c:v>
                </c:pt>
                <c:pt idx="20">
                  <c:v>ЕДМШ № 8</c:v>
                </c:pt>
                <c:pt idx="21">
                  <c:v>ЕДМШ № 16</c:v>
                </c:pt>
                <c:pt idx="22">
                  <c:v>ЕДШИ № 10</c:v>
                </c:pt>
                <c:pt idx="23">
                  <c:v>ДШИ № 12</c:v>
                </c:pt>
                <c:pt idx="24">
                  <c:v>ЕДМШ № 9</c:v>
                </c:pt>
              </c:strCache>
            </c:strRef>
          </c:cat>
          <c:val>
            <c:numRef>
              <c:f>Лист1!$C$2:$C$26</c:f>
              <c:numCache>
                <c:formatCode>General</c:formatCode>
                <c:ptCount val="25"/>
                <c:pt idx="0">
                  <c:v>25</c:v>
                </c:pt>
                <c:pt idx="1">
                  <c:v>15</c:v>
                </c:pt>
                <c:pt idx="2">
                  <c:v>25</c:v>
                </c:pt>
                <c:pt idx="3">
                  <c:v>0</c:v>
                </c:pt>
                <c:pt idx="4">
                  <c:v>30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22</c:v>
                </c:pt>
                <c:pt idx="9">
                  <c:v>33</c:v>
                </c:pt>
                <c:pt idx="10">
                  <c:v>11</c:v>
                </c:pt>
                <c:pt idx="11">
                  <c:v>14</c:v>
                </c:pt>
                <c:pt idx="12">
                  <c:v>7</c:v>
                </c:pt>
                <c:pt idx="13">
                  <c:v>17</c:v>
                </c:pt>
                <c:pt idx="14">
                  <c:v>10</c:v>
                </c:pt>
                <c:pt idx="15">
                  <c:v>14</c:v>
                </c:pt>
                <c:pt idx="16">
                  <c:v>41</c:v>
                </c:pt>
                <c:pt idx="17">
                  <c:v>0</c:v>
                </c:pt>
                <c:pt idx="18">
                  <c:v>20</c:v>
                </c:pt>
                <c:pt idx="19">
                  <c:v>33</c:v>
                </c:pt>
                <c:pt idx="20">
                  <c:v>0</c:v>
                </c:pt>
                <c:pt idx="21">
                  <c:v>16</c:v>
                </c:pt>
                <c:pt idx="22">
                  <c:v>0</c:v>
                </c:pt>
                <c:pt idx="23">
                  <c:v>0</c:v>
                </c:pt>
                <c:pt idx="24">
                  <c:v>50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54ED-4AAF-A0E9-1D4AEBF30AF2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2023 год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Лист1!$A$2:$A$26</c:f>
              <c:strCache>
                <c:ptCount val="25"/>
                <c:pt idx="0">
                  <c:v>Гимназия "Арт-Этюд"</c:v>
                </c:pt>
                <c:pt idx="1">
                  <c:v>ДМШ № 2 им. М.И. Глинки</c:v>
                </c:pt>
                <c:pt idx="2">
                  <c:v>ДМШ № 5 им. В.В. Знаменского</c:v>
                </c:pt>
                <c:pt idx="3">
                  <c:v>ДМШ № 7 им. С.В. Рахманинова</c:v>
                </c:pt>
                <c:pt idx="4">
                  <c:v>ЕДМШ № 10 им. В.А. Гаврилина</c:v>
                </c:pt>
                <c:pt idx="5">
                  <c:v>ЕДШИ № 9</c:v>
                </c:pt>
                <c:pt idx="6">
                  <c:v>ЕДШИ № 11 им. Е.Ф. Светланова</c:v>
                </c:pt>
                <c:pt idx="7">
                  <c:v>ЕДШИ № 15</c:v>
                </c:pt>
                <c:pt idx="8">
                  <c:v>ЕДШИ № 14 им. Г.В. Свиридова</c:v>
                </c:pt>
                <c:pt idx="9">
                  <c:v>ДШИ № 5</c:v>
                </c:pt>
                <c:pt idx="10">
                  <c:v>ЕДМШ № 17 им. М.П. Мусоргского</c:v>
                </c:pt>
                <c:pt idx="11">
                  <c:v>ДМШ № 1 им. М.П. Фролова</c:v>
                </c:pt>
                <c:pt idx="12">
                  <c:v>ДМШ № 3 им. Д.Д. Шостаковича</c:v>
                </c:pt>
                <c:pt idx="13">
                  <c:v>ДМШ № 6</c:v>
                </c:pt>
                <c:pt idx="14">
                  <c:v>ДМШ № 11 им. М.А. Балакирева</c:v>
                </c:pt>
                <c:pt idx="15">
                  <c:v>ЕДМШ №12 им. С.С. Прокофьева</c:v>
                </c:pt>
                <c:pt idx="16">
                  <c:v>ЕДМШ № 13 им. И.О. Дунаевского</c:v>
                </c:pt>
                <c:pt idx="17">
                  <c:v>ЕДШИ № 6 имени К.Е. Архипова</c:v>
                </c:pt>
                <c:pt idx="18">
                  <c:v>ЕДШИ № 1</c:v>
                </c:pt>
                <c:pt idx="19">
                  <c:v>ЕДШИ № 2</c:v>
                </c:pt>
                <c:pt idx="20">
                  <c:v>ЕДМШ № 8</c:v>
                </c:pt>
                <c:pt idx="21">
                  <c:v>ЕДМШ № 16</c:v>
                </c:pt>
                <c:pt idx="22">
                  <c:v>ЕДШИ № 10</c:v>
                </c:pt>
                <c:pt idx="23">
                  <c:v>ДШИ № 12</c:v>
                </c:pt>
                <c:pt idx="24">
                  <c:v>ЕДМШ № 9</c:v>
                </c:pt>
              </c:strCache>
            </c:strRef>
          </c:cat>
          <c:val>
            <c:numRef>
              <c:f>Лист1!$D$2:$D$26</c:f>
              <c:numCache>
                <c:formatCode>General</c:formatCode>
                <c:ptCount val="25"/>
                <c:pt idx="0">
                  <c:v>15</c:v>
                </c:pt>
                <c:pt idx="1">
                  <c:v>15</c:v>
                </c:pt>
                <c:pt idx="2">
                  <c:v>50</c:v>
                </c:pt>
                <c:pt idx="3">
                  <c:v>0</c:v>
                </c:pt>
                <c:pt idx="4">
                  <c:v>15</c:v>
                </c:pt>
                <c:pt idx="5">
                  <c:v>0</c:v>
                </c:pt>
                <c:pt idx="6">
                  <c:v>33</c:v>
                </c:pt>
                <c:pt idx="7">
                  <c:v>0</c:v>
                </c:pt>
                <c:pt idx="8">
                  <c:v>13</c:v>
                </c:pt>
                <c:pt idx="9">
                  <c:v>0</c:v>
                </c:pt>
                <c:pt idx="10">
                  <c:v>0</c:v>
                </c:pt>
                <c:pt idx="11">
                  <c:v>29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40</c:v>
                </c:pt>
                <c:pt idx="17">
                  <c:v>0</c:v>
                </c:pt>
                <c:pt idx="18">
                  <c:v>25</c:v>
                </c:pt>
                <c:pt idx="19">
                  <c:v>29</c:v>
                </c:pt>
                <c:pt idx="20">
                  <c:v>0</c:v>
                </c:pt>
                <c:pt idx="21">
                  <c:v>25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54ED-4AAF-A0E9-1D4AEBF30A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538944"/>
        <c:axId val="5540480"/>
      </c:lineChart>
      <c:catAx>
        <c:axId val="5538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540480"/>
        <c:crosses val="autoZero"/>
        <c:auto val="1"/>
        <c:lblAlgn val="ctr"/>
        <c:lblOffset val="100"/>
        <c:noMultiLvlLbl val="0"/>
      </c:catAx>
      <c:valAx>
        <c:axId val="55404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5389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Высокий уровень</a:t>
            </a:r>
            <a:r>
              <a:rPr lang="ru-RU" baseline="0" dirty="0"/>
              <a:t> </a:t>
            </a:r>
            <a:endParaRPr lang="ru-RU" dirty="0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ИТОГ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Лист1!$A$2:$A$26</c:f>
              <c:strCache>
                <c:ptCount val="25"/>
                <c:pt idx="0">
                  <c:v>Гимназия "Арт-Этюд"</c:v>
                </c:pt>
                <c:pt idx="1">
                  <c:v>ДМШ № 2 им. М.И. Глинки</c:v>
                </c:pt>
                <c:pt idx="2">
                  <c:v>ДМШ № 5 им. В.В. Знаменского</c:v>
                </c:pt>
                <c:pt idx="3">
                  <c:v>ДМШ № 7 им. С.В. Рахманинова</c:v>
                </c:pt>
                <c:pt idx="4">
                  <c:v>ЕДМШ № 10 им. В.А. Гаврилина</c:v>
                </c:pt>
                <c:pt idx="5">
                  <c:v>ЕДШИ № 9</c:v>
                </c:pt>
                <c:pt idx="6">
                  <c:v>ЕДШИ № 11 им. Е.Ф. Светланова</c:v>
                </c:pt>
                <c:pt idx="7">
                  <c:v>ЕДШИ № 15</c:v>
                </c:pt>
                <c:pt idx="8">
                  <c:v>ЕДШИ № 14 им. Г.В. Свиридова</c:v>
                </c:pt>
                <c:pt idx="9">
                  <c:v>ДШИ № 5</c:v>
                </c:pt>
                <c:pt idx="10">
                  <c:v>ЕДМШ № 17 им. М.П. Мусоргского</c:v>
                </c:pt>
                <c:pt idx="11">
                  <c:v>ДМШ № 1 им. М.П. Фролова</c:v>
                </c:pt>
                <c:pt idx="12">
                  <c:v>ДМШ № 3 им. Д.Д. Шостаковича</c:v>
                </c:pt>
                <c:pt idx="13">
                  <c:v>ДМШ № 6</c:v>
                </c:pt>
                <c:pt idx="14">
                  <c:v>ДМШ № 11 им. М.А. Балакирева</c:v>
                </c:pt>
                <c:pt idx="15">
                  <c:v>ЕДМШ №12 им. С.С. Прокофьева</c:v>
                </c:pt>
                <c:pt idx="16">
                  <c:v>ЕДМШ № 13 им. И.О. Дунаевского</c:v>
                </c:pt>
                <c:pt idx="17">
                  <c:v>ЕДШИ № 6 имени К.Е. Архипова</c:v>
                </c:pt>
                <c:pt idx="18">
                  <c:v>ЕДШИ № 1</c:v>
                </c:pt>
                <c:pt idx="19">
                  <c:v>ЕДШИ № 2</c:v>
                </c:pt>
                <c:pt idx="20">
                  <c:v>ЕДМШ № 8</c:v>
                </c:pt>
                <c:pt idx="21">
                  <c:v>ЕДМШ № 16</c:v>
                </c:pt>
                <c:pt idx="22">
                  <c:v>ЕДШИ № 10</c:v>
                </c:pt>
                <c:pt idx="23">
                  <c:v>ДШИ № 12</c:v>
                </c:pt>
                <c:pt idx="24">
                  <c:v>ЕДМШ № 9</c:v>
                </c:pt>
              </c:strCache>
            </c:strRef>
          </c:cat>
          <c:val>
            <c:numRef>
              <c:f>Лист1!$B$2:$B$26</c:f>
              <c:numCache>
                <c:formatCode>General</c:formatCode>
                <c:ptCount val="25"/>
                <c:pt idx="0">
                  <c:v>2</c:v>
                </c:pt>
                <c:pt idx="1">
                  <c:v>15</c:v>
                </c:pt>
                <c:pt idx="2">
                  <c:v>3</c:v>
                </c:pt>
                <c:pt idx="3">
                  <c:v>4</c:v>
                </c:pt>
                <c:pt idx="4">
                  <c:v>10</c:v>
                </c:pt>
                <c:pt idx="5">
                  <c:v>3</c:v>
                </c:pt>
                <c:pt idx="6">
                  <c:v>0</c:v>
                </c:pt>
                <c:pt idx="7">
                  <c:v>1</c:v>
                </c:pt>
                <c:pt idx="8">
                  <c:v>7</c:v>
                </c:pt>
                <c:pt idx="9">
                  <c:v>5</c:v>
                </c:pt>
                <c:pt idx="10">
                  <c:v>10</c:v>
                </c:pt>
                <c:pt idx="11">
                  <c:v>9</c:v>
                </c:pt>
                <c:pt idx="12">
                  <c:v>9</c:v>
                </c:pt>
                <c:pt idx="13">
                  <c:v>8</c:v>
                </c:pt>
                <c:pt idx="14">
                  <c:v>18</c:v>
                </c:pt>
                <c:pt idx="15">
                  <c:v>12</c:v>
                </c:pt>
                <c:pt idx="16">
                  <c:v>0</c:v>
                </c:pt>
                <c:pt idx="17">
                  <c:v>1</c:v>
                </c:pt>
                <c:pt idx="18">
                  <c:v>0</c:v>
                </c:pt>
                <c:pt idx="19">
                  <c:v>0</c:v>
                </c:pt>
                <c:pt idx="20">
                  <c:v>11</c:v>
                </c:pt>
                <c:pt idx="21">
                  <c:v>8</c:v>
                </c:pt>
                <c:pt idx="22">
                  <c:v>7</c:v>
                </c:pt>
                <c:pt idx="23">
                  <c:v>2</c:v>
                </c:pt>
                <c:pt idx="24">
                  <c:v>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54ED-4AAF-A0E9-1D4AEBF30A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8918656"/>
        <c:axId val="108920192"/>
      </c:lineChart>
      <c:catAx>
        <c:axId val="108918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8920192"/>
        <c:crosses val="autoZero"/>
        <c:auto val="1"/>
        <c:lblAlgn val="ctr"/>
        <c:lblOffset val="100"/>
        <c:noMultiLvlLbl val="0"/>
      </c:catAx>
      <c:valAx>
        <c:axId val="108920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89186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Средний уровень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ИТОГ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Лист1!$A$2:$A$26</c:f>
              <c:strCache>
                <c:ptCount val="25"/>
                <c:pt idx="0">
                  <c:v>Гимназия "Арт-Этюд"</c:v>
                </c:pt>
                <c:pt idx="1">
                  <c:v>ДМШ № 2 им. М.И. Глинки</c:v>
                </c:pt>
                <c:pt idx="2">
                  <c:v>ДМШ № 5 им. В.В. Знаменского</c:v>
                </c:pt>
                <c:pt idx="3">
                  <c:v>ДМШ № 7 им. С.В. Рахманинова</c:v>
                </c:pt>
                <c:pt idx="4">
                  <c:v>ЕДМШ № 10 им. В.А. Гаврилина</c:v>
                </c:pt>
                <c:pt idx="5">
                  <c:v>ЕДШИ № 9</c:v>
                </c:pt>
                <c:pt idx="6">
                  <c:v>ЕДШИ № 11 им. Е.Ф. Светланова</c:v>
                </c:pt>
                <c:pt idx="7">
                  <c:v>ЕДШИ № 15</c:v>
                </c:pt>
                <c:pt idx="8">
                  <c:v>ЕДШИ № 14 им. Г.В. Свиридова</c:v>
                </c:pt>
                <c:pt idx="9">
                  <c:v>ДШИ № 5</c:v>
                </c:pt>
                <c:pt idx="10">
                  <c:v>ЕДМШ № 17 им. М.П. Мусоргского</c:v>
                </c:pt>
                <c:pt idx="11">
                  <c:v>ДМШ № 1 им. М.П. Фролова</c:v>
                </c:pt>
                <c:pt idx="12">
                  <c:v>ДМШ № 3 им. Д.Д. Шостаковича</c:v>
                </c:pt>
                <c:pt idx="13">
                  <c:v>ДМШ № 6</c:v>
                </c:pt>
                <c:pt idx="14">
                  <c:v>ДМШ № 11 им. М.А. Балакирева</c:v>
                </c:pt>
                <c:pt idx="15">
                  <c:v>ЕДМШ №12 им. С.С. Прокофьева</c:v>
                </c:pt>
                <c:pt idx="16">
                  <c:v>ЕДМШ № 13 им. И.О. Дунаевского</c:v>
                </c:pt>
                <c:pt idx="17">
                  <c:v>ЕДШИ № 6 имени К.Е. Архипова</c:v>
                </c:pt>
                <c:pt idx="18">
                  <c:v>ЕДШИ № 1</c:v>
                </c:pt>
                <c:pt idx="19">
                  <c:v>ЕДШИ № 2</c:v>
                </c:pt>
                <c:pt idx="20">
                  <c:v>ЕДМШ № 8</c:v>
                </c:pt>
                <c:pt idx="21">
                  <c:v>ЕДМШ № 16</c:v>
                </c:pt>
                <c:pt idx="22">
                  <c:v>ЕДШИ № 10</c:v>
                </c:pt>
                <c:pt idx="23">
                  <c:v>ДШИ № 12</c:v>
                </c:pt>
                <c:pt idx="24">
                  <c:v>ЕДМШ № 9</c:v>
                </c:pt>
              </c:strCache>
            </c:strRef>
          </c:cat>
          <c:val>
            <c:numRef>
              <c:f>Лист1!$B$2:$B$26</c:f>
              <c:numCache>
                <c:formatCode>General</c:formatCode>
                <c:ptCount val="25"/>
                <c:pt idx="0">
                  <c:v>16</c:v>
                </c:pt>
                <c:pt idx="1">
                  <c:v>17</c:v>
                </c:pt>
                <c:pt idx="2">
                  <c:v>9</c:v>
                </c:pt>
                <c:pt idx="3">
                  <c:v>24</c:v>
                </c:pt>
                <c:pt idx="4">
                  <c:v>12</c:v>
                </c:pt>
                <c:pt idx="5">
                  <c:v>5</c:v>
                </c:pt>
                <c:pt idx="6">
                  <c:v>9</c:v>
                </c:pt>
                <c:pt idx="7">
                  <c:v>7</c:v>
                </c:pt>
                <c:pt idx="8">
                  <c:v>10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19</c:v>
                </c:pt>
                <c:pt idx="13">
                  <c:v>8</c:v>
                </c:pt>
                <c:pt idx="14">
                  <c:v>8</c:v>
                </c:pt>
                <c:pt idx="15">
                  <c:v>3</c:v>
                </c:pt>
                <c:pt idx="16">
                  <c:v>12</c:v>
                </c:pt>
                <c:pt idx="17">
                  <c:v>9</c:v>
                </c:pt>
                <c:pt idx="18">
                  <c:v>8</c:v>
                </c:pt>
                <c:pt idx="19">
                  <c:v>2</c:v>
                </c:pt>
                <c:pt idx="20">
                  <c:v>11</c:v>
                </c:pt>
                <c:pt idx="21">
                  <c:v>6</c:v>
                </c:pt>
                <c:pt idx="22">
                  <c:v>7</c:v>
                </c:pt>
                <c:pt idx="23">
                  <c:v>1</c:v>
                </c:pt>
                <c:pt idx="24">
                  <c:v>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54ED-4AAF-A0E9-1D4AEBF30A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8638464"/>
        <c:axId val="118640000"/>
      </c:lineChart>
      <c:catAx>
        <c:axId val="118638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8640000"/>
        <c:crosses val="autoZero"/>
        <c:auto val="1"/>
        <c:lblAlgn val="ctr"/>
        <c:lblOffset val="100"/>
        <c:noMultiLvlLbl val="0"/>
      </c:catAx>
      <c:valAx>
        <c:axId val="118640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8638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Низкий уровень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ИТОГ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Лист1!$A$2:$A$26</c:f>
              <c:strCache>
                <c:ptCount val="25"/>
                <c:pt idx="0">
                  <c:v>Гимназия "Арт-Этюд"</c:v>
                </c:pt>
                <c:pt idx="1">
                  <c:v>ДМШ № 2 им. М.И. Глинки</c:v>
                </c:pt>
                <c:pt idx="2">
                  <c:v>ДМШ № 5 им. В.В. Знаменского</c:v>
                </c:pt>
                <c:pt idx="3">
                  <c:v>ДМШ № 7 им. С.В. Рахманинова</c:v>
                </c:pt>
                <c:pt idx="4">
                  <c:v>ЕДМШ № 10 им. В.А. Гаврилина</c:v>
                </c:pt>
                <c:pt idx="5">
                  <c:v>ЕДШИ № 9</c:v>
                </c:pt>
                <c:pt idx="6">
                  <c:v>ЕДШИ № 11 им. Е.Ф. Светланова</c:v>
                </c:pt>
                <c:pt idx="7">
                  <c:v>ЕДШИ № 15</c:v>
                </c:pt>
                <c:pt idx="8">
                  <c:v>ЕДШИ № 14 им. Г.В. Свиридова</c:v>
                </c:pt>
                <c:pt idx="9">
                  <c:v>ДШИ № 5</c:v>
                </c:pt>
                <c:pt idx="10">
                  <c:v>ЕДМШ № 17 им. М.П. Мусоргского</c:v>
                </c:pt>
                <c:pt idx="11">
                  <c:v>ДМШ № 1 им. М.П. Фролова</c:v>
                </c:pt>
                <c:pt idx="12">
                  <c:v>ДМШ № 3 им. Д.Д. Шостаковича</c:v>
                </c:pt>
                <c:pt idx="13">
                  <c:v>ДМШ № 6</c:v>
                </c:pt>
                <c:pt idx="14">
                  <c:v>ДМШ № 11 им. М.А. Балакирева</c:v>
                </c:pt>
                <c:pt idx="15">
                  <c:v>ЕДМШ №12 им. С.С. Прокофьева</c:v>
                </c:pt>
                <c:pt idx="16">
                  <c:v>ЕДМШ № 13 им. И.О. Дунаевского</c:v>
                </c:pt>
                <c:pt idx="17">
                  <c:v>ЕДШИ № 6 имени К.Е. Архипова</c:v>
                </c:pt>
                <c:pt idx="18">
                  <c:v>ЕДШИ № 1</c:v>
                </c:pt>
                <c:pt idx="19">
                  <c:v>ЕДШИ № 2</c:v>
                </c:pt>
                <c:pt idx="20">
                  <c:v>ЕДМШ № 8</c:v>
                </c:pt>
                <c:pt idx="21">
                  <c:v>ЕДМШ № 16</c:v>
                </c:pt>
                <c:pt idx="22">
                  <c:v>ЕДШИ № 10</c:v>
                </c:pt>
                <c:pt idx="23">
                  <c:v>ДШИ № 12</c:v>
                </c:pt>
                <c:pt idx="24">
                  <c:v>ЕДМШ № 9</c:v>
                </c:pt>
              </c:strCache>
            </c:strRef>
          </c:cat>
          <c:val>
            <c:numRef>
              <c:f>Лист1!$B$2:$B$26</c:f>
              <c:numCache>
                <c:formatCode>General</c:formatCode>
                <c:ptCount val="25"/>
                <c:pt idx="0">
                  <c:v>1</c:v>
                </c:pt>
                <c:pt idx="1">
                  <c:v>2</c:v>
                </c:pt>
                <c:pt idx="2">
                  <c:v>0</c:v>
                </c:pt>
                <c:pt idx="3">
                  <c:v>0</c:v>
                </c:pt>
                <c:pt idx="4">
                  <c:v>2</c:v>
                </c:pt>
                <c:pt idx="5">
                  <c:v>1</c:v>
                </c:pt>
                <c:pt idx="6">
                  <c:v>1</c:v>
                </c:pt>
                <c:pt idx="7">
                  <c:v>4</c:v>
                </c:pt>
                <c:pt idx="8">
                  <c:v>5</c:v>
                </c:pt>
                <c:pt idx="9">
                  <c:v>0</c:v>
                </c:pt>
                <c:pt idx="10">
                  <c:v>2</c:v>
                </c:pt>
                <c:pt idx="11">
                  <c:v>0</c:v>
                </c:pt>
                <c:pt idx="12">
                  <c:v>1</c:v>
                </c:pt>
                <c:pt idx="13">
                  <c:v>2</c:v>
                </c:pt>
                <c:pt idx="14">
                  <c:v>0</c:v>
                </c:pt>
                <c:pt idx="15">
                  <c:v>0</c:v>
                </c:pt>
                <c:pt idx="16">
                  <c:v>5</c:v>
                </c:pt>
                <c:pt idx="17">
                  <c:v>4</c:v>
                </c:pt>
                <c:pt idx="18">
                  <c:v>4</c:v>
                </c:pt>
                <c:pt idx="19">
                  <c:v>6</c:v>
                </c:pt>
                <c:pt idx="20">
                  <c:v>3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54ED-4AAF-A0E9-1D4AEBF30A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8683520"/>
        <c:axId val="118685056"/>
      </c:lineChart>
      <c:catAx>
        <c:axId val="118683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8685056"/>
        <c:crosses val="autoZero"/>
        <c:auto val="1"/>
        <c:lblAlgn val="ctr"/>
        <c:lblOffset val="100"/>
        <c:noMultiLvlLbl val="0"/>
      </c:catAx>
      <c:valAx>
        <c:axId val="1186850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86835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34C337-5E15-406E-A40F-E350F844379E}" type="datetimeFigureOut">
              <a:rPr lang="ru-RU" smtClean="0"/>
              <a:t>27.03.2025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BD1046-BC60-495F-9161-F86C8B0A7E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6213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BD1046-BC60-495F-9161-F86C8B0A7E48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10606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BD1046-BC60-495F-9161-F86C8B0A7E48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66427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BD1046-BC60-495F-9161-F86C8B0A7E48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44593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BD1046-BC60-495F-9161-F86C8B0A7E48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4459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0698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6808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466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0596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3511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0921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2665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503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1065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1393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9228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2510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3392" y="2276872"/>
            <a:ext cx="10841006" cy="1728192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ru-RU" sz="4000" dirty="0">
                <a:latin typeface="Arial Narrow" panose="020B0606020202030204" pitchFamily="34" charset="0"/>
              </a:rPr>
              <a:t>Анализ результатов мониторинга прошедшего </a:t>
            </a:r>
            <a:r>
              <a:rPr lang="ru-RU" sz="4000" dirty="0" smtClean="0">
                <a:latin typeface="Arial Narrow" panose="020B0606020202030204" pitchFamily="34" charset="0"/>
              </a:rPr>
              <a:t>цикла</a:t>
            </a:r>
            <a:br>
              <a:rPr lang="ru-RU" sz="4000" dirty="0" smtClean="0">
                <a:latin typeface="Arial Narrow" panose="020B0606020202030204" pitchFamily="34" charset="0"/>
              </a:rPr>
            </a:br>
            <a:r>
              <a:rPr lang="ru-RU" sz="4000" dirty="0" smtClean="0">
                <a:latin typeface="Arial Narrow" panose="020B0606020202030204" pitchFamily="34" charset="0"/>
              </a:rPr>
              <a:t>и защита </a:t>
            </a:r>
            <a:r>
              <a:rPr lang="ru-RU" sz="4000" dirty="0">
                <a:latin typeface="Arial Narrow" panose="020B0606020202030204" pitchFamily="34" charset="0"/>
              </a:rPr>
              <a:t>программы мониторинга нового цикла </a:t>
            </a:r>
          </a:p>
          <a:p>
            <a:pPr>
              <a:spcBef>
                <a:spcPts val="0"/>
              </a:spcBef>
            </a:pPr>
            <a:r>
              <a:rPr lang="ru-RU" sz="4000" dirty="0">
                <a:latin typeface="Arial Narrow" panose="020B0606020202030204" pitchFamily="34" charset="0"/>
              </a:rPr>
              <a:t>ГРЦ Музыкальное искусство: фортепиано</a:t>
            </a:r>
            <a:endParaRPr lang="ru-RU" sz="2600" dirty="0">
              <a:solidFill>
                <a:srgbClr val="C00000"/>
              </a:solidFill>
              <a:latin typeface="Arial Narrow" panose="020B0606020202030204" pitchFamily="34" charset="0"/>
            </a:endParaRPr>
          </a:p>
          <a:p>
            <a:endParaRPr lang="ru-RU" sz="1100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  <a:ea typeface="Times New Roman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4312" y="390911"/>
            <a:ext cx="2095836" cy="102220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935760" y="5013176"/>
            <a:ext cx="76968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>
                <a:latin typeface="Arial Narrow" panose="020B0606020202030204" pitchFamily="34" charset="0"/>
                <a:ea typeface="Times New Roman"/>
              </a:rPr>
              <a:t>Кондратенко Наталья </a:t>
            </a:r>
            <a:r>
              <a:rPr lang="ru-RU" dirty="0" err="1">
                <a:latin typeface="Arial Narrow" panose="020B0606020202030204" pitchFamily="34" charset="0"/>
                <a:ea typeface="Times New Roman"/>
              </a:rPr>
              <a:t>Рафековна</a:t>
            </a:r>
            <a:r>
              <a:rPr lang="ru-RU" dirty="0">
                <a:latin typeface="Arial Narrow" panose="020B0606020202030204" pitchFamily="34" charset="0"/>
                <a:ea typeface="Times New Roman"/>
              </a:rPr>
              <a:t>,</a:t>
            </a:r>
          </a:p>
          <a:p>
            <a:pPr algn="r"/>
            <a:r>
              <a:rPr lang="ru-RU" dirty="0">
                <a:latin typeface="Arial Narrow" panose="020B0606020202030204" pitchFamily="34" charset="0"/>
                <a:ea typeface="Times New Roman"/>
              </a:rPr>
              <a:t>руководитель ГРЦ Музыкальное искусство: фортепиано</a:t>
            </a:r>
          </a:p>
          <a:p>
            <a:pPr algn="r"/>
            <a:r>
              <a:rPr lang="ru-RU" dirty="0">
                <a:latin typeface="Arial Narrow" panose="020B0606020202030204" pitchFamily="34" charset="0"/>
                <a:ea typeface="Times New Roman"/>
              </a:rPr>
              <a:t>Гагарина Оксана Александровна,</a:t>
            </a:r>
          </a:p>
          <a:p>
            <a:pPr algn="r"/>
            <a:r>
              <a:rPr lang="ru-RU" dirty="0">
                <a:latin typeface="Arial Narrow" panose="020B0606020202030204" pitchFamily="34" charset="0"/>
                <a:ea typeface="Times New Roman"/>
              </a:rPr>
              <a:t>куратор ГРЦ Музыкальное искусство: фортепиано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7D7162F5-2249-461D-A5DF-AB095E6A69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4425" y="304058"/>
            <a:ext cx="2343150" cy="1390650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1A5B0EF6-C486-4D1E-8A42-67B93E0BADD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440" y="774326"/>
            <a:ext cx="2785999" cy="450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07288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624724" y="0"/>
            <a:ext cx="46120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>
                <a:solidFill>
                  <a:schemeClr val="bg1"/>
                </a:solidFill>
              </a:rPr>
              <a:t>Мероприятия общегородского мониторинга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95400" y="260648"/>
            <a:ext cx="10657183" cy="830997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solidFill>
                  <a:schemeClr val="bg1"/>
                </a:solidFill>
                <a:latin typeface="Arial Narrow" panose="020B0606020202030204" pitchFamily="34" charset="0"/>
              </a:rPr>
              <a:t>Количество </a:t>
            </a:r>
            <a:r>
              <a:rPr lang="ru-RU" sz="24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/ % </a:t>
            </a:r>
            <a:r>
              <a:rPr lang="ru-RU" sz="2400" dirty="0">
                <a:solidFill>
                  <a:schemeClr val="bg1"/>
                </a:solidFill>
                <a:latin typeface="Arial Narrow" panose="020B0606020202030204" pitchFamily="34" charset="0"/>
              </a:rPr>
              <a:t>обучающихся, не принявших участие в общегородском мониторинге</a:t>
            </a:r>
          </a:p>
          <a:p>
            <a:pPr algn="ctr"/>
            <a:r>
              <a:rPr lang="ru-RU" sz="2400" dirty="0">
                <a:solidFill>
                  <a:schemeClr val="bg1"/>
                </a:solidFill>
                <a:latin typeface="Arial Narrow" panose="020B0606020202030204" pitchFamily="34" charset="0"/>
              </a:rPr>
              <a:t>результатов освоения обучающимися </a:t>
            </a:r>
            <a:r>
              <a:rPr lang="ru-RU" sz="24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ДПП «</a:t>
            </a:r>
            <a:r>
              <a:rPr lang="ru-RU" sz="2400" dirty="0">
                <a:solidFill>
                  <a:schemeClr val="bg1"/>
                </a:solidFill>
                <a:latin typeface="Arial Narrow" panose="020B0606020202030204" pitchFamily="34" charset="0"/>
              </a:rPr>
              <a:t>Фортепиано»</a:t>
            </a:r>
          </a:p>
        </p:txBody>
      </p:sp>
      <p:graphicFrame>
        <p:nvGraphicFramePr>
          <p:cNvPr id="8" name="Диаграмма 7">
            <a:extLst>
              <a:ext uri="{FF2B5EF4-FFF2-40B4-BE49-F238E27FC236}">
                <a16:creationId xmlns="" xmlns:a16="http://schemas.microsoft.com/office/drawing/2014/main" id="{BDF861F4-6FD7-4B28-8A4E-3ED2C2ED86F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39937510"/>
              </p:ext>
            </p:extLst>
          </p:nvPr>
        </p:nvGraphicFramePr>
        <p:xfrm>
          <a:off x="1847528" y="1556792"/>
          <a:ext cx="8928992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502276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983432" y="1268760"/>
            <a:ext cx="9073009" cy="1862048"/>
          </a:xfrm>
          <a:prstGeom prst="rect">
            <a:avLst/>
          </a:prstGeom>
          <a:solidFill>
            <a:schemeClr val="bg1"/>
          </a:solidFill>
          <a:ln w="3175">
            <a:noFill/>
          </a:ln>
          <a:effectLst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ru-RU" sz="2000" dirty="0" smtClean="0">
                <a:latin typeface="Arial Narrow" panose="020B0606020202030204" pitchFamily="34" charset="0"/>
              </a:rPr>
              <a:t>С 2016 </a:t>
            </a:r>
            <a:r>
              <a:rPr lang="ru-RU" sz="2000" dirty="0">
                <a:latin typeface="Arial Narrow" panose="020B0606020202030204" pitchFamily="34" charset="0"/>
              </a:rPr>
              <a:t>по 2023 в мониторинге приняло </a:t>
            </a:r>
            <a:r>
              <a:rPr lang="ru-RU" sz="2000" dirty="0" smtClean="0">
                <a:latin typeface="Arial Narrow" panose="020B0606020202030204" pitchFamily="34" charset="0"/>
              </a:rPr>
              <a:t>участие: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2000" dirty="0" smtClean="0">
                <a:latin typeface="Arial Narrow" panose="020B0606020202030204" pitchFamily="34" charset="0"/>
              </a:rPr>
              <a:t>25 ДШИ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2000" dirty="0" smtClean="0">
                <a:latin typeface="Arial Narrow" panose="020B0606020202030204" pitchFamily="34" charset="0"/>
              </a:rPr>
              <a:t>473 обучающихся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2000" dirty="0">
                <a:latin typeface="Arial Narrow" panose="020B0606020202030204" pitchFamily="34" charset="0"/>
              </a:rPr>
              <a:t>н</a:t>
            </a:r>
            <a:r>
              <a:rPr lang="ru-RU" sz="2000" dirty="0" smtClean="0">
                <a:latin typeface="Arial Narrow" panose="020B0606020202030204" pitchFamily="34" charset="0"/>
              </a:rPr>
              <a:t>аибольшее </a:t>
            </a:r>
            <a:r>
              <a:rPr lang="ru-RU" sz="2000" dirty="0">
                <a:latin typeface="Arial Narrow" panose="020B0606020202030204" pitchFamily="34" charset="0"/>
              </a:rPr>
              <a:t>количество участников от одной школы – 34 </a:t>
            </a:r>
            <a:r>
              <a:rPr lang="ru-RU" sz="2000" dirty="0" smtClean="0">
                <a:latin typeface="Arial Narrow" panose="020B0606020202030204" pitchFamily="34" charset="0"/>
              </a:rPr>
              <a:t>(ДМШ </a:t>
            </a:r>
            <a:r>
              <a:rPr lang="ru-RU" sz="2000" dirty="0">
                <a:latin typeface="Arial Narrow" panose="020B0606020202030204" pitchFamily="34" charset="0"/>
              </a:rPr>
              <a:t>№ 2 им. М.И. </a:t>
            </a:r>
            <a:r>
              <a:rPr lang="ru-RU" sz="2000" dirty="0" smtClean="0">
                <a:latin typeface="Arial Narrow" panose="020B0606020202030204" pitchFamily="34" charset="0"/>
              </a:rPr>
              <a:t>Глинки), </a:t>
            </a:r>
            <a:br>
              <a:rPr lang="ru-RU" sz="2000" dirty="0" smtClean="0">
                <a:latin typeface="Arial Narrow" panose="020B0606020202030204" pitchFamily="34" charset="0"/>
              </a:rPr>
            </a:br>
            <a:r>
              <a:rPr lang="ru-RU" sz="2000" dirty="0" smtClean="0">
                <a:latin typeface="Arial Narrow" panose="020B0606020202030204" pitchFamily="34" charset="0"/>
              </a:rPr>
              <a:t>наименьшее </a:t>
            </a:r>
            <a:r>
              <a:rPr lang="ru-RU" sz="2000" dirty="0">
                <a:latin typeface="Arial Narrow" panose="020B0606020202030204" pitchFamily="34" charset="0"/>
              </a:rPr>
              <a:t>– 3 </a:t>
            </a:r>
            <a:r>
              <a:rPr lang="ru-RU" sz="2000" dirty="0" smtClean="0">
                <a:latin typeface="Arial Narrow" panose="020B0606020202030204" pitchFamily="34" charset="0"/>
              </a:rPr>
              <a:t>(ЕДМШ </a:t>
            </a:r>
            <a:r>
              <a:rPr lang="ru-RU" sz="2000" dirty="0">
                <a:latin typeface="Arial Narrow" panose="020B0606020202030204" pitchFamily="34" charset="0"/>
              </a:rPr>
              <a:t>№ </a:t>
            </a:r>
            <a:r>
              <a:rPr lang="ru-RU" sz="2000" dirty="0" smtClean="0">
                <a:latin typeface="Arial Narrow" panose="020B0606020202030204" pitchFamily="34" charset="0"/>
              </a:rPr>
              <a:t>9)</a:t>
            </a:r>
            <a:endParaRPr lang="ru-RU" sz="2000" dirty="0">
              <a:latin typeface="Arial Narrow" panose="020B0606020202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68895" y="336480"/>
            <a:ext cx="915503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Arial Narrow" panose="020B0606020202030204" pitchFamily="34" charset="0"/>
              </a:rPr>
              <a:t>СТАТИСТИКА КОНТИНГЕНТА, ПРИНЯВШЕГО УЧАСТИЕ В МОНИТОРИНГЕ</a:t>
            </a:r>
            <a:endParaRPr lang="ru-RU" sz="2400" dirty="0">
              <a:latin typeface="Arial Narrow" panose="020B0606020202030204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4044912"/>
              </p:ext>
            </p:extLst>
          </p:nvPr>
        </p:nvGraphicFramePr>
        <p:xfrm>
          <a:off x="2032000" y="3601423"/>
          <a:ext cx="8127999" cy="1691640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2709333">
                  <a:extLst>
                    <a:ext uri="{9D8B030D-6E8A-4147-A177-3AD203B41FA5}">
                      <a16:colId xmlns="" xmlns:a16="http://schemas.microsoft.com/office/drawing/2014/main" val="3479107999"/>
                    </a:ext>
                  </a:extLst>
                </a:gridCol>
                <a:gridCol w="2709333">
                  <a:extLst>
                    <a:ext uri="{9D8B030D-6E8A-4147-A177-3AD203B41FA5}">
                      <a16:colId xmlns="" xmlns:a16="http://schemas.microsoft.com/office/drawing/2014/main" val="1843502812"/>
                    </a:ext>
                  </a:extLst>
                </a:gridCol>
                <a:gridCol w="2709333">
                  <a:extLst>
                    <a:ext uri="{9D8B030D-6E8A-4147-A177-3AD203B41FA5}">
                      <a16:colId xmlns="" xmlns:a16="http://schemas.microsoft.com/office/drawing/2014/main" val="6114191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Класс</a:t>
                      </a:r>
                      <a:endParaRPr lang="ru-RU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Количество обучающихся, принявших участие</a:t>
                      </a:r>
                      <a:endParaRPr lang="ru-RU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Общее число обучающихся</a:t>
                      </a:r>
                      <a:endParaRPr lang="ru-RU" sz="1600" b="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7881432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180 (90%)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197</a:t>
                      </a:r>
                      <a:endParaRPr lang="ru-RU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033664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r>
                        <a:rPr lang="ru-RU" baseline="0" dirty="0" smtClean="0"/>
                        <a:t> (5)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152 (86%)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171</a:t>
                      </a:r>
                      <a:endParaRPr lang="ru-RU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41854018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 (9)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91 (86%)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105</a:t>
                      </a:r>
                      <a:endParaRPr lang="ru-RU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3515703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38854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593785" y="1700808"/>
            <a:ext cx="11305257" cy="3684085"/>
          </a:xfrm>
          <a:prstGeom prst="rect">
            <a:avLst/>
          </a:prstGeom>
          <a:solidFill>
            <a:schemeClr val="bg1"/>
          </a:solidFill>
          <a:ln w="3175">
            <a:noFill/>
          </a:ln>
          <a:effectLst/>
        </p:spPr>
        <p:txBody>
          <a:bodyPr wrap="square">
            <a:spAutoFit/>
          </a:bodyPr>
          <a:lstStyle/>
          <a:p>
            <a:pPr marL="285750" indent="-285750">
              <a:lnSpc>
                <a:spcPct val="114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2000" dirty="0" smtClean="0">
                <a:latin typeface="Arial Narrow" panose="020B0606020202030204" pitchFamily="34" charset="0"/>
              </a:rPr>
              <a:t>Общий контингент обучающихся снизился</a:t>
            </a:r>
            <a:br>
              <a:rPr lang="ru-RU" sz="2000" dirty="0" smtClean="0">
                <a:latin typeface="Arial Narrow" panose="020B0606020202030204" pitchFamily="34" charset="0"/>
              </a:rPr>
            </a:br>
            <a:r>
              <a:rPr lang="ru-RU" sz="2000" dirty="0" smtClean="0">
                <a:latin typeface="Arial Narrow" panose="020B0606020202030204" pitchFamily="34" charset="0"/>
              </a:rPr>
              <a:t>к </a:t>
            </a:r>
            <a:r>
              <a:rPr lang="ru-RU" sz="2000" dirty="0">
                <a:latin typeface="Arial Narrow" panose="020B0606020202030204" pitchFamily="34" charset="0"/>
              </a:rPr>
              <a:t>средним классам </a:t>
            </a:r>
            <a:r>
              <a:rPr lang="ru-RU" sz="2000" dirty="0" smtClean="0">
                <a:latin typeface="Arial Narrow" panose="020B0606020202030204" pitchFamily="34" charset="0"/>
              </a:rPr>
              <a:t>– на </a:t>
            </a:r>
            <a:r>
              <a:rPr lang="ru-RU" sz="2000" dirty="0">
                <a:latin typeface="Arial Narrow" panose="020B0606020202030204" pitchFamily="34" charset="0"/>
              </a:rPr>
              <a:t>14</a:t>
            </a:r>
            <a:r>
              <a:rPr lang="ru-RU" sz="2000" dirty="0" smtClean="0">
                <a:latin typeface="Arial Narrow" panose="020B0606020202030204" pitchFamily="34" charset="0"/>
              </a:rPr>
              <a:t>%, </a:t>
            </a:r>
            <a:br>
              <a:rPr lang="ru-RU" sz="2000" dirty="0" smtClean="0">
                <a:latin typeface="Arial Narrow" panose="020B0606020202030204" pitchFamily="34" charset="0"/>
              </a:rPr>
            </a:br>
            <a:r>
              <a:rPr lang="ru-RU" sz="2000" dirty="0" smtClean="0">
                <a:latin typeface="Arial Narrow" panose="020B0606020202030204" pitchFamily="34" charset="0"/>
              </a:rPr>
              <a:t>к </a:t>
            </a:r>
            <a:r>
              <a:rPr lang="ru-RU" sz="2000" dirty="0">
                <a:latin typeface="Arial Narrow" panose="020B0606020202030204" pitchFamily="34" charset="0"/>
              </a:rPr>
              <a:t>старшим классам </a:t>
            </a:r>
            <a:r>
              <a:rPr lang="ru-RU" sz="2000" dirty="0" smtClean="0">
                <a:latin typeface="Arial Narrow" panose="020B0606020202030204" pitchFamily="34" charset="0"/>
              </a:rPr>
              <a:t>– на </a:t>
            </a:r>
            <a:r>
              <a:rPr lang="ru-RU" sz="2000" dirty="0">
                <a:latin typeface="Arial Narrow" panose="020B0606020202030204" pitchFamily="34" charset="0"/>
              </a:rPr>
              <a:t>47 % от начального </a:t>
            </a:r>
            <a:r>
              <a:rPr lang="ru-RU" sz="2000" dirty="0" smtClean="0">
                <a:latin typeface="Arial Narrow" panose="020B0606020202030204" pitchFamily="34" charset="0"/>
              </a:rPr>
              <a:t>показателя</a:t>
            </a:r>
          </a:p>
          <a:p>
            <a:pPr marL="285750" indent="-28575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2000" dirty="0" smtClean="0">
                <a:latin typeface="Arial Narrow" panose="020B0606020202030204" pitchFamily="34" charset="0"/>
              </a:rPr>
              <a:t>Процент </a:t>
            </a:r>
            <a:r>
              <a:rPr lang="ru-RU" sz="2000" dirty="0">
                <a:latin typeface="Arial Narrow" panose="020B0606020202030204" pitchFamily="34" charset="0"/>
              </a:rPr>
              <a:t>участия в мониторинге также снизился с 90 до 86 % обучающихся от общего </a:t>
            </a:r>
            <a:r>
              <a:rPr lang="ru-RU" sz="2000" dirty="0" smtClean="0">
                <a:latin typeface="Arial Narrow" panose="020B0606020202030204" pitchFamily="34" charset="0"/>
              </a:rPr>
              <a:t>контингента </a:t>
            </a:r>
            <a:endParaRPr lang="ru-RU" sz="2000" dirty="0">
              <a:latin typeface="Arial Narrow" panose="020B0606020202030204" pitchFamily="34" charset="0"/>
            </a:endParaRPr>
          </a:p>
          <a:p>
            <a:pPr marL="285750" indent="-28575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2000" dirty="0">
                <a:latin typeface="Arial Narrow" panose="020B0606020202030204" pitchFamily="34" charset="0"/>
              </a:rPr>
              <a:t>Процент принявших участие по отдельным школам колеблется от 100 до 50 </a:t>
            </a:r>
            <a:r>
              <a:rPr lang="ru-RU" sz="2000" dirty="0" smtClean="0">
                <a:latin typeface="Arial Narrow" panose="020B0606020202030204" pitchFamily="34" charset="0"/>
              </a:rPr>
              <a:t>процентов </a:t>
            </a:r>
          </a:p>
          <a:p>
            <a:pPr marL="285750" indent="-28575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2000" dirty="0" smtClean="0">
                <a:latin typeface="Arial Narrow" panose="020B0606020202030204" pitchFamily="34" charset="0"/>
              </a:rPr>
              <a:t>Статистика </a:t>
            </a:r>
            <a:r>
              <a:rPr lang="ru-RU" sz="2000" dirty="0">
                <a:latin typeface="Arial Narrow" panose="020B0606020202030204" pitchFamily="34" charset="0"/>
              </a:rPr>
              <a:t>количества обучающихся, не участвовавших в мониторинге, повышается к средним классам </a:t>
            </a:r>
            <a:r>
              <a:rPr lang="ru-RU" sz="2000" dirty="0" smtClean="0">
                <a:latin typeface="Arial Narrow" panose="020B0606020202030204" pitchFamily="34" charset="0"/>
              </a:rPr>
              <a:t/>
            </a:r>
            <a:br>
              <a:rPr lang="ru-RU" sz="2000" dirty="0" smtClean="0">
                <a:latin typeface="Arial Narrow" panose="020B0606020202030204" pitchFamily="34" charset="0"/>
              </a:rPr>
            </a:br>
            <a:r>
              <a:rPr lang="ru-RU" sz="2000" dirty="0" smtClean="0">
                <a:latin typeface="Arial Narrow" panose="020B0606020202030204" pitchFamily="34" charset="0"/>
              </a:rPr>
              <a:t>(</a:t>
            </a:r>
            <a:r>
              <a:rPr lang="ru-RU" sz="2000" dirty="0">
                <a:latin typeface="Arial Narrow" panose="020B0606020202030204" pitchFamily="34" charset="0"/>
              </a:rPr>
              <a:t>с 10% до 15%), а к старшим классам демонстрирует тенденцию к снижению (до 14%), однако этот показатель всё равно выше по сравнению с количеством обучающихся 1 класса, не принявших участие в </a:t>
            </a:r>
            <a:r>
              <a:rPr lang="ru-RU" sz="2000" dirty="0" smtClean="0">
                <a:latin typeface="Arial Narrow" panose="020B0606020202030204" pitchFamily="34" charset="0"/>
              </a:rPr>
              <a:t>мониторинге</a:t>
            </a:r>
            <a:endParaRPr lang="ru-RU" sz="2000" dirty="0">
              <a:latin typeface="Arial Narrow" panose="020B0606020202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68893" y="548680"/>
            <a:ext cx="915503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Arial Narrow" panose="020B0606020202030204" pitchFamily="34" charset="0"/>
              </a:rPr>
              <a:t>СТАТИСТИКА КОНТИНГЕНТА, ПРИНЯВШЕГО УЧАСТИЕ В МОНИТОРИНГЕ</a:t>
            </a:r>
            <a:endParaRPr lang="ru-RU" sz="24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44941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624724" y="0"/>
            <a:ext cx="46120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>
                <a:solidFill>
                  <a:schemeClr val="bg1"/>
                </a:solidFill>
              </a:rPr>
              <a:t>Мероприятия общегородского мониторинга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95400" y="260648"/>
            <a:ext cx="10657183" cy="1200329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Статистическая информация об уровне освоения учебного предмета обучающимися </a:t>
            </a:r>
            <a:br>
              <a:rPr lang="ru-RU" sz="2400" dirty="0" smtClean="0">
                <a:solidFill>
                  <a:schemeClr val="bg1"/>
                </a:solidFill>
                <a:latin typeface="Arial Narrow" panose="020B0606020202030204" pitchFamily="34" charset="0"/>
              </a:rPr>
            </a:br>
            <a:r>
              <a:rPr lang="ru-RU" sz="24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на каждом этапе проведения общегородского мониторинга результатов освоения обучающимися ДПП «Фортепиано»</a:t>
            </a:r>
            <a:endParaRPr lang="ru-RU" sz="24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8" name="Диаграмма 7">
            <a:extLst>
              <a:ext uri="{FF2B5EF4-FFF2-40B4-BE49-F238E27FC236}">
                <a16:creationId xmlns="" xmlns:a16="http://schemas.microsoft.com/office/drawing/2014/main" id="{BDF861F4-6FD7-4B28-8A4E-3ED2C2ED86F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8346173"/>
              </p:ext>
            </p:extLst>
          </p:nvPr>
        </p:nvGraphicFramePr>
        <p:xfrm>
          <a:off x="1847528" y="1700808"/>
          <a:ext cx="8928992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029889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624724" y="0"/>
            <a:ext cx="46120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>
                <a:solidFill>
                  <a:schemeClr val="bg1"/>
                </a:solidFill>
              </a:rPr>
              <a:t>Мероприятия общегородского мониторинга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95400" y="260648"/>
            <a:ext cx="10657183" cy="1200329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solidFill>
                  <a:schemeClr val="bg1"/>
                </a:solidFill>
                <a:latin typeface="Arial Narrow" panose="020B0606020202030204" pitchFamily="34" charset="0"/>
              </a:rPr>
              <a:t>Статистическая информация об уровне освоения учебного предмета обучающимися </a:t>
            </a:r>
            <a:br>
              <a:rPr lang="ru-RU" sz="2400" dirty="0">
                <a:solidFill>
                  <a:schemeClr val="bg1"/>
                </a:solidFill>
                <a:latin typeface="Arial Narrow" panose="020B0606020202030204" pitchFamily="34" charset="0"/>
              </a:rPr>
            </a:br>
            <a:r>
              <a:rPr lang="ru-RU" sz="2400" dirty="0">
                <a:solidFill>
                  <a:schemeClr val="bg1"/>
                </a:solidFill>
                <a:latin typeface="Arial Narrow" panose="020B0606020202030204" pitchFamily="34" charset="0"/>
              </a:rPr>
              <a:t>на каждом этапе проведения общегородского мониторинга результатов освоения обучающимися ДПП </a:t>
            </a:r>
            <a:r>
              <a:rPr lang="ru-RU" sz="24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«</a:t>
            </a:r>
            <a:r>
              <a:rPr lang="ru-RU" sz="2400" dirty="0">
                <a:solidFill>
                  <a:schemeClr val="bg1"/>
                </a:solidFill>
                <a:latin typeface="Arial Narrow" panose="020B0606020202030204" pitchFamily="34" charset="0"/>
              </a:rPr>
              <a:t>Фортепиано»</a:t>
            </a:r>
          </a:p>
        </p:txBody>
      </p:sp>
      <p:graphicFrame>
        <p:nvGraphicFramePr>
          <p:cNvPr id="8" name="Диаграмма 7">
            <a:extLst>
              <a:ext uri="{FF2B5EF4-FFF2-40B4-BE49-F238E27FC236}">
                <a16:creationId xmlns="" xmlns:a16="http://schemas.microsoft.com/office/drawing/2014/main" id="{BDF861F4-6FD7-4B28-8A4E-3ED2C2ED86F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49908609"/>
              </p:ext>
            </p:extLst>
          </p:nvPr>
        </p:nvGraphicFramePr>
        <p:xfrm>
          <a:off x="1847528" y="1556792"/>
          <a:ext cx="8928992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135443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624724" y="0"/>
            <a:ext cx="46120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>
                <a:solidFill>
                  <a:schemeClr val="bg1"/>
                </a:solidFill>
              </a:rPr>
              <a:t>Мероприятия общегородского мониторинга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95400" y="260648"/>
            <a:ext cx="10657183" cy="1200329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solidFill>
                  <a:schemeClr val="bg1"/>
                </a:solidFill>
                <a:latin typeface="Arial Narrow" panose="020B0606020202030204" pitchFamily="34" charset="0"/>
              </a:rPr>
              <a:t>Статистическая информация об уровне освоения учебного предмета обучающимися </a:t>
            </a:r>
            <a:br>
              <a:rPr lang="ru-RU" sz="2400" dirty="0">
                <a:solidFill>
                  <a:schemeClr val="bg1"/>
                </a:solidFill>
                <a:latin typeface="Arial Narrow" panose="020B0606020202030204" pitchFamily="34" charset="0"/>
              </a:rPr>
            </a:br>
            <a:r>
              <a:rPr lang="ru-RU" sz="2400" dirty="0">
                <a:solidFill>
                  <a:schemeClr val="bg1"/>
                </a:solidFill>
                <a:latin typeface="Arial Narrow" panose="020B0606020202030204" pitchFamily="34" charset="0"/>
              </a:rPr>
              <a:t>на каждом этапе проведения общегородского мониторинга результатов освоения обучающимися ДПП </a:t>
            </a:r>
            <a:r>
              <a:rPr lang="ru-RU" sz="24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«</a:t>
            </a:r>
            <a:r>
              <a:rPr lang="ru-RU" sz="2400" dirty="0">
                <a:solidFill>
                  <a:schemeClr val="bg1"/>
                </a:solidFill>
                <a:latin typeface="Arial Narrow" panose="020B0606020202030204" pitchFamily="34" charset="0"/>
              </a:rPr>
              <a:t>Фортепиано»</a:t>
            </a:r>
          </a:p>
        </p:txBody>
      </p:sp>
      <p:graphicFrame>
        <p:nvGraphicFramePr>
          <p:cNvPr id="8" name="Диаграмма 7">
            <a:extLst>
              <a:ext uri="{FF2B5EF4-FFF2-40B4-BE49-F238E27FC236}">
                <a16:creationId xmlns="" xmlns:a16="http://schemas.microsoft.com/office/drawing/2014/main" id="{BDF861F4-6FD7-4B28-8A4E-3ED2C2ED86F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06589746"/>
              </p:ext>
            </p:extLst>
          </p:nvPr>
        </p:nvGraphicFramePr>
        <p:xfrm>
          <a:off x="1847528" y="1556792"/>
          <a:ext cx="8928992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36705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911424" y="1408444"/>
            <a:ext cx="10369151" cy="1554272"/>
          </a:xfrm>
          <a:prstGeom prst="rect">
            <a:avLst/>
          </a:prstGeom>
          <a:solidFill>
            <a:schemeClr val="bg1"/>
          </a:solidFill>
          <a:ln w="3175">
            <a:noFill/>
          </a:ln>
          <a:effectLst/>
        </p:spPr>
        <p:txBody>
          <a:bodyPr wrap="square">
            <a:spAutoFit/>
          </a:bodyPr>
          <a:lstStyle/>
          <a:p>
            <a:pPr lvl="2">
              <a:spcBef>
                <a:spcPts val="600"/>
              </a:spcBef>
            </a:pPr>
            <a:r>
              <a:rPr lang="ru-RU" sz="2000" dirty="0">
                <a:latin typeface="Arial Narrow" panose="020B0606020202030204" pitchFamily="34" charset="0"/>
              </a:rPr>
              <a:t>В период с 2016 по </a:t>
            </a:r>
            <a:r>
              <a:rPr lang="ru-RU" sz="2000" dirty="0" smtClean="0">
                <a:latin typeface="Arial Narrow" panose="020B0606020202030204" pitchFamily="34" charset="0"/>
              </a:rPr>
              <a:t>2023:</a:t>
            </a:r>
          </a:p>
          <a:p>
            <a:pPr marL="1257300" lvl="2" indent="-3429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2000" dirty="0" smtClean="0">
                <a:latin typeface="Arial Narrow" panose="020B0606020202030204" pitchFamily="34" charset="0"/>
              </a:rPr>
              <a:t>высокий </a:t>
            </a:r>
            <a:r>
              <a:rPr lang="ru-RU" sz="2000" dirty="0">
                <a:latin typeface="Arial Narrow" panose="020B0606020202030204" pitchFamily="34" charset="0"/>
              </a:rPr>
              <a:t>уровень </a:t>
            </a:r>
            <a:r>
              <a:rPr lang="ru-RU" sz="2000" dirty="0" smtClean="0">
                <a:latin typeface="Arial Narrow" panose="020B0606020202030204" pitchFamily="34" charset="0"/>
              </a:rPr>
              <a:t>– </a:t>
            </a:r>
            <a:r>
              <a:rPr lang="ru-RU" sz="2000" dirty="0">
                <a:latin typeface="Arial Narrow" panose="020B0606020202030204" pitchFamily="34" charset="0"/>
              </a:rPr>
              <a:t>145 </a:t>
            </a:r>
            <a:r>
              <a:rPr lang="ru-RU" sz="2000" dirty="0" smtClean="0">
                <a:latin typeface="Arial Narrow" panose="020B0606020202030204" pitchFamily="34" charset="0"/>
              </a:rPr>
              <a:t>обучающихся</a:t>
            </a:r>
          </a:p>
          <a:p>
            <a:pPr marL="1257300" lvl="2" indent="-3429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2000" dirty="0" smtClean="0">
                <a:latin typeface="Arial Narrow" panose="020B0606020202030204" pitchFamily="34" charset="0"/>
              </a:rPr>
              <a:t>средний </a:t>
            </a:r>
            <a:r>
              <a:rPr lang="ru-RU" sz="2000" dirty="0">
                <a:latin typeface="Arial Narrow" panose="020B0606020202030204" pitchFamily="34" charset="0"/>
              </a:rPr>
              <a:t>уровень – 235 </a:t>
            </a:r>
            <a:r>
              <a:rPr lang="ru-RU" sz="2000" dirty="0" smtClean="0">
                <a:latin typeface="Arial Narrow" panose="020B0606020202030204" pitchFamily="34" charset="0"/>
              </a:rPr>
              <a:t>обучающихся</a:t>
            </a:r>
          </a:p>
          <a:p>
            <a:pPr marL="1257300" lvl="2" indent="-3429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2000" dirty="0" smtClean="0">
                <a:latin typeface="Arial Narrow" panose="020B0606020202030204" pitchFamily="34" charset="0"/>
              </a:rPr>
              <a:t>удовлетворительно </a:t>
            </a:r>
            <a:r>
              <a:rPr lang="ru-RU" sz="2000" dirty="0">
                <a:latin typeface="Arial Narrow" panose="020B0606020202030204" pitchFamily="34" charset="0"/>
              </a:rPr>
              <a:t>– 43 </a:t>
            </a:r>
            <a:r>
              <a:rPr lang="ru-RU" sz="2000" dirty="0" smtClean="0">
                <a:latin typeface="Arial Narrow" panose="020B0606020202030204" pitchFamily="34" charset="0"/>
              </a:rPr>
              <a:t>обучающихся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68895" y="336480"/>
            <a:ext cx="915503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Arial Narrow" panose="020B0606020202030204" pitchFamily="34" charset="0"/>
              </a:rPr>
              <a:t>ОБЩИЕ РЕЗУЛЬТАТЫ МОНИТОРИНГА</a:t>
            </a:r>
            <a:endParaRPr lang="ru-RU" sz="2400" dirty="0">
              <a:latin typeface="Arial Narrow" panose="020B060602020203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1948257"/>
              </p:ext>
            </p:extLst>
          </p:nvPr>
        </p:nvGraphicFramePr>
        <p:xfrm>
          <a:off x="2032000" y="3573016"/>
          <a:ext cx="8128000" cy="1483360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2032000">
                  <a:extLst>
                    <a:ext uri="{9D8B030D-6E8A-4147-A177-3AD203B41FA5}">
                      <a16:colId xmlns="" xmlns:a16="http://schemas.microsoft.com/office/drawing/2014/main" val="3479107999"/>
                    </a:ext>
                  </a:extLst>
                </a:gridCol>
                <a:gridCol w="2032000">
                  <a:extLst>
                    <a:ext uri="{9D8B030D-6E8A-4147-A177-3AD203B41FA5}">
                      <a16:colId xmlns="" xmlns:a16="http://schemas.microsoft.com/office/drawing/2014/main" val="1843502812"/>
                    </a:ext>
                  </a:extLst>
                </a:gridCol>
                <a:gridCol w="2032000">
                  <a:extLst>
                    <a:ext uri="{9D8B030D-6E8A-4147-A177-3AD203B41FA5}">
                      <a16:colId xmlns="" xmlns:a16="http://schemas.microsoft.com/office/drawing/2014/main" val="611419187"/>
                    </a:ext>
                  </a:extLst>
                </a:gridCol>
                <a:gridCol w="2032000">
                  <a:extLst>
                    <a:ext uri="{9D8B030D-6E8A-4147-A177-3AD203B41FA5}">
                      <a16:colId xmlns="" xmlns:a16="http://schemas.microsoft.com/office/drawing/2014/main" val="34797850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Класс</a:t>
                      </a:r>
                      <a:endParaRPr lang="ru-RU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Высокий</a:t>
                      </a:r>
                      <a:endParaRPr lang="ru-RU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Средний</a:t>
                      </a:r>
                      <a:endParaRPr lang="ru-RU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Удовлетворительный</a:t>
                      </a:r>
                      <a:endParaRPr lang="ru-RU" sz="1600" b="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7881432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1</a:t>
                      </a:r>
                      <a:endParaRPr lang="ru-RU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83 (46%)</a:t>
                      </a:r>
                      <a:endParaRPr lang="ru-RU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89 (49%)</a:t>
                      </a:r>
                      <a:endParaRPr lang="ru-RU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8 (5%)</a:t>
                      </a:r>
                      <a:endParaRPr lang="ru-RU" b="0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033664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4</a:t>
                      </a:r>
                      <a:r>
                        <a:rPr lang="ru-RU" b="0" baseline="0" dirty="0" smtClean="0"/>
                        <a:t> (5)</a:t>
                      </a:r>
                      <a:endParaRPr lang="ru-RU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34 (22%)</a:t>
                      </a:r>
                      <a:endParaRPr lang="ru-RU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93 (61%)</a:t>
                      </a:r>
                      <a:endParaRPr lang="ru-RU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25 (17%)</a:t>
                      </a:r>
                      <a:endParaRPr lang="ru-RU" b="0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41854018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8 (9)</a:t>
                      </a:r>
                      <a:endParaRPr lang="ru-RU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28 (30%)</a:t>
                      </a:r>
                      <a:endParaRPr lang="ru-RU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53 (58%)</a:t>
                      </a:r>
                      <a:endParaRPr lang="ru-RU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10 (12%)</a:t>
                      </a:r>
                      <a:endParaRPr lang="ru-RU" b="0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3515703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4760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624724" y="0"/>
            <a:ext cx="46120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>
                <a:solidFill>
                  <a:schemeClr val="bg1"/>
                </a:solidFill>
              </a:rPr>
              <a:t>Мероприятия общегородского мониторинга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95400" y="260648"/>
            <a:ext cx="10657183" cy="830997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solidFill>
                  <a:schemeClr val="bg1"/>
                </a:solidFill>
                <a:latin typeface="Arial Narrow" panose="020B0606020202030204" pitchFamily="34" charset="0"/>
              </a:rPr>
              <a:t>Рейтинг образовательных </a:t>
            </a:r>
            <a:r>
              <a:rPr lang="ru-RU" sz="24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организаций проведения </a:t>
            </a:r>
            <a:r>
              <a:rPr lang="ru-RU" sz="2400" dirty="0">
                <a:solidFill>
                  <a:schemeClr val="bg1"/>
                </a:solidFill>
                <a:latin typeface="Arial Narrow" panose="020B0606020202030204" pitchFamily="34" charset="0"/>
              </a:rPr>
              <a:t>общегородского мониторинга</a:t>
            </a:r>
          </a:p>
          <a:p>
            <a:pPr algn="ctr"/>
            <a:r>
              <a:rPr lang="ru-RU" sz="2400" dirty="0">
                <a:solidFill>
                  <a:schemeClr val="bg1"/>
                </a:solidFill>
                <a:latin typeface="Arial Narrow" panose="020B0606020202030204" pitchFamily="34" charset="0"/>
              </a:rPr>
              <a:t>результатов освоения обучающимися </a:t>
            </a:r>
            <a:r>
              <a:rPr lang="ru-RU" sz="24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ДПП «</a:t>
            </a:r>
            <a:r>
              <a:rPr lang="ru-RU" sz="2400" dirty="0">
                <a:solidFill>
                  <a:schemeClr val="bg1"/>
                </a:solidFill>
                <a:latin typeface="Arial Narrow" panose="020B0606020202030204" pitchFamily="34" charset="0"/>
              </a:rPr>
              <a:t>Фортепиано»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10984C33-ED44-4944-B753-472F8A93E6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1303" y="1830308"/>
            <a:ext cx="6849393" cy="4513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27367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631504" y="188640"/>
            <a:ext cx="9155039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latin typeface="Arial Narrow" panose="020B0606020202030204" pitchFamily="34" charset="0"/>
              </a:rPr>
              <a:t>ГРАФИК НОВОГО ЦИКЛА МОНИТОРИНГА НА 2025-2030 ГГ. ДЛЯ </a:t>
            </a:r>
            <a:endParaRPr lang="ru-RU" sz="2400" dirty="0" smtClean="0">
              <a:latin typeface="Arial Narrow" panose="020B0606020202030204" pitchFamily="34" charset="0"/>
            </a:endParaRPr>
          </a:p>
          <a:p>
            <a:pPr algn="ctr"/>
            <a:r>
              <a:rPr lang="ru-RU" sz="2400" dirty="0" smtClean="0">
                <a:latin typeface="Arial Narrow" panose="020B0606020202030204" pitchFamily="34" charset="0"/>
              </a:rPr>
              <a:t>ДПП «ФОРТЕПИАНО</a:t>
            </a:r>
            <a:r>
              <a:rPr lang="ru-RU" sz="2400" dirty="0">
                <a:latin typeface="Arial Narrow" panose="020B0606020202030204" pitchFamily="34" charset="0"/>
              </a:rPr>
              <a:t>» </a:t>
            </a:r>
          </a:p>
          <a:p>
            <a:pPr algn="ctr"/>
            <a:r>
              <a:rPr lang="ru-RU" sz="2400" dirty="0" smtClean="0">
                <a:latin typeface="Arial Narrow" panose="020B0606020202030204" pitchFamily="34" charset="0"/>
              </a:rPr>
              <a:t>(нормативный срок обучения 8 лет)</a:t>
            </a:r>
            <a:endParaRPr lang="ru-RU" sz="2400" dirty="0">
              <a:latin typeface="Arial Narrow" panose="020B0606020202030204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4069356"/>
              </p:ext>
            </p:extLst>
          </p:nvPr>
        </p:nvGraphicFramePr>
        <p:xfrm>
          <a:off x="551384" y="1484784"/>
          <a:ext cx="11161240" cy="5184576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27403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23053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22229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43438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11980"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100" b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КЛАСС</a:t>
                      </a:r>
                      <a:endParaRPr lang="ru-RU" sz="11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100" b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КОНТРОЛЬНО-ОЦЕНОЧНОЕ СРЕДСТВО</a:t>
                      </a:r>
                      <a:endParaRPr lang="ru-RU" sz="11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100" b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ДАТА</a:t>
                      </a:r>
                      <a:endParaRPr lang="ru-RU" sz="11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indent="0" algn="ctr">
                        <a:lnSpc>
                          <a:spcPct val="130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100" b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ПРОВЕДЕНИЯ</a:t>
                      </a:r>
                      <a:endParaRPr lang="ru-RU" sz="11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100" b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МЕСТО</a:t>
                      </a:r>
                      <a:endParaRPr lang="ru-RU" sz="11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indent="0" algn="ctr">
                        <a:lnSpc>
                          <a:spcPct val="130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100" b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ПРОВЕДЕНИЯ</a:t>
                      </a:r>
                      <a:endParaRPr lang="ru-RU" sz="11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78766"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  <a:endParaRPr lang="ru-RU" sz="11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ОТКРЫТОЕ ПРОСЛУШИВАНИЕ</a:t>
                      </a:r>
                      <a:endParaRPr lang="ru-RU" sz="11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АПРЕЛЬ 2025</a:t>
                      </a:r>
                      <a:endParaRPr lang="ru-RU" sz="11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ДМШ № 2 ИМ. М.И. ГЛИНКИ, </a:t>
                      </a:r>
                      <a:r>
                        <a:rPr lang="en-US" sz="1100" b="1" i="1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/>
                      </a:r>
                      <a:br>
                        <a:rPr lang="en-US" sz="1100" b="1" i="1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ru-RU" sz="1100" b="1" i="1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ЕДМШ </a:t>
                      </a:r>
                      <a:r>
                        <a:rPr lang="ru-RU" sz="1100" b="1" i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№ 12 ИМ. С.С. ПРОКОФЬЕВА</a:t>
                      </a:r>
                      <a:endParaRPr lang="ru-RU" sz="11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78766"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  <a:endParaRPr lang="ru-RU" sz="11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ОТКРЫТОЕ ПРОСЛУШИВАНИЕ</a:t>
                      </a:r>
                      <a:endParaRPr lang="ru-RU" sz="11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АПРЕЛЬ 2026</a:t>
                      </a:r>
                      <a:endParaRPr lang="ru-RU" sz="11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ДМШ № 2 ИМ. М.И. ГЛИНКИ, </a:t>
                      </a:r>
                      <a:r>
                        <a:rPr lang="en-US" sz="1100" b="1" i="1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/>
                      </a:r>
                      <a:br>
                        <a:rPr lang="en-US" sz="1100" b="1" i="1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ru-RU" sz="1100" b="1" i="1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ЕДМШ </a:t>
                      </a:r>
                      <a:r>
                        <a:rPr lang="ru-RU" sz="1100" b="1" i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№ 12 ИМ. С.С. ПРОКОФЬЕВА</a:t>
                      </a:r>
                      <a:endParaRPr lang="ru-RU" sz="11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78766"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  <a:endParaRPr lang="ru-RU" sz="11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ОТКРЫТОЕ ПРОСЛУШИВАНИЕ</a:t>
                      </a:r>
                      <a:endParaRPr lang="ru-RU" sz="11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АПРЕЛЬ 2027</a:t>
                      </a:r>
                      <a:endParaRPr lang="ru-RU" sz="11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ДМШ № 2 ИМ. М.И. ГЛИНКИ, </a:t>
                      </a:r>
                      <a:r>
                        <a:rPr lang="en-US" sz="1100" b="1" i="1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/>
                      </a:r>
                      <a:br>
                        <a:rPr lang="en-US" sz="1100" b="1" i="1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ru-RU" sz="1100" b="1" i="1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ЕДМШ </a:t>
                      </a:r>
                      <a:r>
                        <a:rPr lang="ru-RU" sz="1100" b="1" i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№ 12 ИМ. С.С. ПРОКОФЬЕВА</a:t>
                      </a:r>
                      <a:endParaRPr lang="ru-RU" sz="11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78766"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</a:t>
                      </a:r>
                      <a:endParaRPr lang="ru-RU" sz="11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ОТКРЫТОЕ ПРОСЛУШИВАНИЕ</a:t>
                      </a:r>
                      <a:endParaRPr lang="ru-RU" sz="11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АПРЕЛЬ 2028</a:t>
                      </a:r>
                      <a:endParaRPr lang="ru-RU" sz="11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ДМШ № 2 ИМ. М.И. ГЛИНКИ, </a:t>
                      </a:r>
                      <a:r>
                        <a:rPr lang="en-US" sz="1100" b="1" i="1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/>
                      </a:r>
                      <a:br>
                        <a:rPr lang="en-US" sz="1100" b="1" i="1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ru-RU" sz="1100" b="1" i="1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ЕДМШ </a:t>
                      </a:r>
                      <a:r>
                        <a:rPr lang="ru-RU" sz="1100" b="1" i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№ 12 ИМ. С.С. ПРОКОФЬЕВА</a:t>
                      </a:r>
                      <a:endParaRPr lang="ru-RU" sz="11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778766"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</a:t>
                      </a:r>
                      <a:endParaRPr lang="ru-RU" sz="11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ОТКРЫТОЕ ПРОСЛУШИВАНИЕ</a:t>
                      </a:r>
                      <a:endParaRPr lang="ru-RU" sz="11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АПРЕЛЬ 2029</a:t>
                      </a:r>
                      <a:endParaRPr lang="ru-RU" sz="11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ДМШ № 2 ИМ. М.И. ГЛИНКИ, </a:t>
                      </a:r>
                      <a:r>
                        <a:rPr lang="en-US" sz="1100" b="1" i="1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/>
                      </a:r>
                      <a:br>
                        <a:rPr lang="en-US" sz="1100" b="1" i="1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ru-RU" sz="1100" b="1" i="1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ЕДМШ </a:t>
                      </a:r>
                      <a:r>
                        <a:rPr lang="ru-RU" sz="1100" b="1" i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№ 12 ИМ. С.С. ПРОКОФЬЕВА</a:t>
                      </a:r>
                      <a:endParaRPr lang="ru-RU" sz="11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778766"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</a:t>
                      </a:r>
                      <a:endParaRPr lang="ru-RU" sz="11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ОТКРЫТОЕ ПРОСЛУШИВАНИЕ</a:t>
                      </a:r>
                      <a:endParaRPr lang="ru-RU" sz="11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АПРЕЛЬ 2030</a:t>
                      </a:r>
                      <a:endParaRPr lang="ru-RU" sz="11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ДМШ № 2 ИМ. М.И. ГЛИНКИ, </a:t>
                      </a:r>
                      <a:r>
                        <a:rPr lang="en-US" sz="1100" b="1" i="1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/>
                      </a:r>
                      <a:br>
                        <a:rPr lang="en-US" sz="1100" b="1" i="1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ru-RU" sz="1100" b="1" i="1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ЕДМШ </a:t>
                      </a:r>
                      <a:r>
                        <a:rPr lang="ru-RU" sz="1100" b="1" i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№ 12 ИМ. С.С. ПРОКОФЬЕВА</a:t>
                      </a:r>
                      <a:endParaRPr lang="ru-RU" sz="11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75154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3392" y="2276872"/>
            <a:ext cx="10841006" cy="1728192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ru-RU" sz="4000" dirty="0">
                <a:latin typeface="Arial Narrow" panose="020B0606020202030204" pitchFamily="34" charset="0"/>
              </a:rPr>
              <a:t>Анализ результатов мониторинга прошедшего </a:t>
            </a:r>
            <a:r>
              <a:rPr lang="ru-RU" sz="4000">
                <a:latin typeface="Arial Narrow" panose="020B0606020202030204" pitchFamily="34" charset="0"/>
              </a:rPr>
              <a:t>цикла </a:t>
            </a:r>
            <a:r>
              <a:rPr lang="ru-RU" sz="4000" smtClean="0">
                <a:latin typeface="Arial Narrow" panose="020B0606020202030204" pitchFamily="34" charset="0"/>
              </a:rPr>
              <a:t>и защита </a:t>
            </a:r>
            <a:r>
              <a:rPr lang="ru-RU" sz="4000" dirty="0">
                <a:latin typeface="Arial Narrow" panose="020B0606020202030204" pitchFamily="34" charset="0"/>
              </a:rPr>
              <a:t>программы мониторинга нового цикла </a:t>
            </a:r>
          </a:p>
          <a:p>
            <a:pPr>
              <a:spcBef>
                <a:spcPts val="0"/>
              </a:spcBef>
            </a:pPr>
            <a:r>
              <a:rPr lang="ru-RU" sz="4000" dirty="0">
                <a:latin typeface="Arial Narrow" panose="020B0606020202030204" pitchFamily="34" charset="0"/>
              </a:rPr>
              <a:t>ГРЦ Музыкальное искусство: фортепиано</a:t>
            </a:r>
            <a:endParaRPr lang="ru-RU" sz="2600" dirty="0">
              <a:solidFill>
                <a:srgbClr val="C00000"/>
              </a:solidFill>
              <a:latin typeface="Arial Narrow" panose="020B0606020202030204" pitchFamily="34" charset="0"/>
            </a:endParaRPr>
          </a:p>
          <a:p>
            <a:endParaRPr lang="ru-RU" sz="1100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  <a:ea typeface="Times New Roman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4312" y="390911"/>
            <a:ext cx="2095836" cy="102220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935760" y="5013176"/>
            <a:ext cx="76968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>
                <a:latin typeface="Arial Narrow" panose="020B0606020202030204" pitchFamily="34" charset="0"/>
                <a:ea typeface="Times New Roman"/>
              </a:rPr>
              <a:t>Кондратенко Наталья </a:t>
            </a:r>
            <a:r>
              <a:rPr lang="ru-RU" dirty="0" err="1">
                <a:latin typeface="Arial Narrow" panose="020B0606020202030204" pitchFamily="34" charset="0"/>
                <a:ea typeface="Times New Roman"/>
              </a:rPr>
              <a:t>Рафековна</a:t>
            </a:r>
            <a:r>
              <a:rPr lang="ru-RU" dirty="0">
                <a:latin typeface="Arial Narrow" panose="020B0606020202030204" pitchFamily="34" charset="0"/>
                <a:ea typeface="Times New Roman"/>
              </a:rPr>
              <a:t>,</a:t>
            </a:r>
          </a:p>
          <a:p>
            <a:pPr algn="r"/>
            <a:r>
              <a:rPr lang="ru-RU" dirty="0">
                <a:latin typeface="Arial Narrow" panose="020B0606020202030204" pitchFamily="34" charset="0"/>
                <a:ea typeface="Times New Roman"/>
              </a:rPr>
              <a:t>руководитель ГРЦ Музыкальное искусство: фортепиано</a:t>
            </a:r>
          </a:p>
          <a:p>
            <a:pPr algn="r"/>
            <a:r>
              <a:rPr lang="ru-RU" dirty="0">
                <a:latin typeface="Arial Narrow" panose="020B0606020202030204" pitchFamily="34" charset="0"/>
                <a:ea typeface="Times New Roman"/>
              </a:rPr>
              <a:t>Гагарина Оксана Александровна,</a:t>
            </a:r>
          </a:p>
          <a:p>
            <a:pPr algn="r"/>
            <a:r>
              <a:rPr lang="ru-RU" dirty="0">
                <a:latin typeface="Arial Narrow" panose="020B0606020202030204" pitchFamily="34" charset="0"/>
                <a:ea typeface="Times New Roman"/>
              </a:rPr>
              <a:t>куратор ГРЦ Музыкальное искусство: фортепиано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7D7162F5-2249-461D-A5DF-AB095E6A69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4425" y="304058"/>
            <a:ext cx="2343150" cy="1390650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1A5B0EF6-C486-4D1E-8A42-67B93E0BADD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440" y="774326"/>
            <a:ext cx="2785999" cy="450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6196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9836" y="836713"/>
            <a:ext cx="11306804" cy="101566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000" u="sng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Мониторинг</a:t>
            </a:r>
            <a:r>
              <a:rPr lang="ru-RU" sz="200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(</a:t>
            </a:r>
            <a:r>
              <a:rPr lang="ru-RU" sz="2000" dirty="0">
                <a:solidFill>
                  <a:schemeClr val="bg1"/>
                </a:solidFill>
                <a:latin typeface="Arial Narrow" panose="020B0606020202030204" pitchFamily="34" charset="0"/>
              </a:rPr>
              <a:t>от латинского </a:t>
            </a:r>
            <a:r>
              <a:rPr lang="ru-RU" sz="2000" dirty="0" err="1">
                <a:solidFill>
                  <a:schemeClr val="bg1"/>
                </a:solidFill>
                <a:latin typeface="Arial Narrow" panose="020B0606020202030204" pitchFamily="34" charset="0"/>
              </a:rPr>
              <a:t>monitor</a:t>
            </a:r>
            <a:r>
              <a:rPr lang="ru-RU" sz="2000" dirty="0">
                <a:solidFill>
                  <a:schemeClr val="bg1"/>
                </a:solidFill>
                <a:latin typeface="Arial Narrow" panose="020B0606020202030204" pitchFamily="34" charset="0"/>
              </a:rPr>
              <a:t> – напоминающий, надзирающий)</a:t>
            </a:r>
            <a:r>
              <a:rPr lang="ru-RU" sz="200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– </a:t>
            </a:r>
            <a:r>
              <a:rPr lang="ru-RU" sz="20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это </a:t>
            </a:r>
            <a:r>
              <a:rPr lang="ru-RU" sz="200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непрерывное наблюдение за каким-либо процессом с целью сопоставления наличного состояния с ожидаемыми результатами, отслеживание хода каких-либо процессов по чётко определённым показателям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51384" y="2636912"/>
            <a:ext cx="11392862" cy="2246769"/>
          </a:xfrm>
          <a:prstGeom prst="rect">
            <a:avLst/>
          </a:prstGeom>
          <a:solidFill>
            <a:schemeClr val="bg1">
              <a:lumMod val="95000"/>
            </a:schemeClr>
          </a:solidFill>
          <a:ln w="22225">
            <a:noFill/>
          </a:ln>
        </p:spPr>
        <p:txBody>
          <a:bodyPr wrap="square" rtlCol="0">
            <a:spAutoFit/>
          </a:bodyPr>
          <a:lstStyle/>
          <a:p>
            <a:r>
              <a:rPr lang="ru-RU" sz="2000" u="sng" dirty="0">
                <a:latin typeface="Arial Narrow" panose="020B0606020202030204" pitchFamily="34" charset="0"/>
              </a:rPr>
              <a:t>Мониторинг системы образования</a:t>
            </a:r>
            <a:r>
              <a:rPr lang="ru-RU" sz="2000" dirty="0">
                <a:latin typeface="Arial Narrow" panose="020B0606020202030204" pitchFamily="34" charset="0"/>
              </a:rPr>
              <a:t> - систематическое стандартизированное наблюдение за состоянием образования и динамикой изменений его результатов, условиями осуществления образовательной деятельности, контингентом обучающихся, учебными и </a:t>
            </a:r>
            <a:r>
              <a:rPr lang="ru-RU" sz="2000" dirty="0" err="1">
                <a:latin typeface="Arial Narrow" panose="020B0606020202030204" pitchFamily="34" charset="0"/>
              </a:rPr>
              <a:t>внеучебными</a:t>
            </a:r>
            <a:r>
              <a:rPr lang="ru-RU" sz="2000" dirty="0">
                <a:latin typeface="Arial Narrow" panose="020B0606020202030204" pitchFamily="34" charset="0"/>
              </a:rPr>
              <a:t> достижениями обучающихся, состоянием сети организаций, осуществляющих образовательную деятельность</a:t>
            </a:r>
            <a:r>
              <a:rPr lang="ru-RU" sz="2000" dirty="0" smtClean="0">
                <a:latin typeface="Arial Narrow" panose="020B0606020202030204" pitchFamily="34" charset="0"/>
              </a:rPr>
              <a:t>.</a:t>
            </a:r>
          </a:p>
          <a:p>
            <a:endParaRPr lang="ru-RU" sz="2000" dirty="0">
              <a:latin typeface="Arial Narrow" panose="020B0606020202030204" pitchFamily="34" charset="0"/>
            </a:endParaRPr>
          </a:p>
          <a:p>
            <a:r>
              <a:rPr lang="ru-RU" sz="2000" dirty="0" smtClean="0">
                <a:solidFill>
                  <a:srgbClr val="950101"/>
                </a:solidFill>
                <a:latin typeface="Arial Narrow" panose="020B0606020202030204" pitchFamily="34" charset="0"/>
              </a:rPr>
              <a:t>Федеральный </a:t>
            </a:r>
            <a:r>
              <a:rPr lang="ru-RU" sz="2000" dirty="0">
                <a:solidFill>
                  <a:srgbClr val="950101"/>
                </a:solidFill>
                <a:latin typeface="Arial Narrow" panose="020B0606020202030204" pitchFamily="34" charset="0"/>
              </a:rPr>
              <a:t>закон от 29.12.2012 N 273-ФЗ «Об образовании в Российской Федерации», </a:t>
            </a:r>
            <a:r>
              <a:rPr lang="ru-RU" sz="2000" dirty="0" smtClean="0">
                <a:solidFill>
                  <a:srgbClr val="950101"/>
                </a:solidFill>
                <a:latin typeface="Arial Narrow" panose="020B0606020202030204" pitchFamily="34" charset="0"/>
              </a:rPr>
              <a:t/>
            </a:r>
            <a:br>
              <a:rPr lang="ru-RU" sz="2000" dirty="0" smtClean="0">
                <a:solidFill>
                  <a:srgbClr val="950101"/>
                </a:solidFill>
                <a:latin typeface="Arial Narrow" panose="020B0606020202030204" pitchFamily="34" charset="0"/>
              </a:rPr>
            </a:br>
            <a:r>
              <a:rPr lang="ru-RU" sz="2000" dirty="0" smtClean="0">
                <a:solidFill>
                  <a:srgbClr val="950101"/>
                </a:solidFill>
                <a:latin typeface="Arial Narrow" panose="020B0606020202030204" pitchFamily="34" charset="0"/>
              </a:rPr>
              <a:t>статья </a:t>
            </a:r>
            <a:r>
              <a:rPr lang="ru-RU" sz="2000" dirty="0">
                <a:solidFill>
                  <a:srgbClr val="950101"/>
                </a:solidFill>
                <a:latin typeface="Arial Narrow" panose="020B0606020202030204" pitchFamily="34" charset="0"/>
              </a:rPr>
              <a:t>97 «Информационная открытость системы образования. Мониторинг в системе образования</a:t>
            </a:r>
            <a:r>
              <a:rPr lang="ru-RU" sz="2000" dirty="0" smtClean="0">
                <a:solidFill>
                  <a:srgbClr val="950101"/>
                </a:solidFill>
                <a:latin typeface="Arial Narrow" panose="020B0606020202030204" pitchFamily="34" charset="0"/>
              </a:rPr>
              <a:t>»</a:t>
            </a:r>
            <a:endParaRPr lang="ru-RU" sz="2000" dirty="0">
              <a:solidFill>
                <a:srgbClr val="95010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1741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92BAC721-75B6-4FA4-B99D-AA29FB07C1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3101" y="980728"/>
            <a:ext cx="4865798" cy="431340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13075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15480" y="332656"/>
            <a:ext cx="9155039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latin typeface="Arial Narrow" panose="020B0606020202030204" pitchFamily="34" charset="0"/>
              </a:rPr>
              <a:t>Общегородской мониторинг </a:t>
            </a:r>
          </a:p>
          <a:p>
            <a:pPr algn="ctr"/>
            <a:r>
              <a:rPr lang="ru-RU" sz="2400" dirty="0">
                <a:latin typeface="Arial Narrow" panose="020B0606020202030204" pitchFamily="34" charset="0"/>
              </a:rPr>
              <a:t>результатов освоения обучающимися дополнительной предпрофессиональной образовательной программы в области музыкального искусства «Фортепиано</a:t>
            </a:r>
            <a:r>
              <a:rPr lang="ru-RU" sz="2400" dirty="0" smtClean="0">
                <a:latin typeface="Arial Narrow" panose="020B0606020202030204" pitchFamily="34" charset="0"/>
              </a:rPr>
              <a:t>»</a:t>
            </a:r>
            <a:endParaRPr lang="ru-RU" sz="2400" dirty="0">
              <a:latin typeface="Arial Narrow" panose="020B060602020203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34603" y="2573628"/>
            <a:ext cx="10722794" cy="2833661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ru-RU" sz="2000" dirty="0" smtClean="0">
                <a:latin typeface="Arial Narrow" panose="020B0606020202030204" pitchFamily="34" charset="0"/>
              </a:rPr>
              <a:t>Задачи:</a:t>
            </a:r>
          </a:p>
          <a:p>
            <a:pPr algn="ctr">
              <a:lnSpc>
                <a:spcPct val="114000"/>
              </a:lnSpc>
            </a:pPr>
            <a:endParaRPr lang="ru-RU" dirty="0" smtClean="0"/>
          </a:p>
          <a:p>
            <a:pPr marL="285750" indent="-285750">
              <a:lnSpc>
                <a:spcPct val="114000"/>
              </a:lnSpc>
              <a:buFont typeface="Wingdings" panose="05000000000000000000" pitchFamily="2" charset="2"/>
              <a:buChar char="ü"/>
            </a:pPr>
            <a:r>
              <a:rPr lang="ru-RU" sz="2000" dirty="0" smtClean="0">
                <a:latin typeface="Arial Narrow" panose="020B0606020202030204" pitchFamily="34" charset="0"/>
              </a:rPr>
              <a:t>освоение минимального достаточного объема и качества знаний, умений и навыков на каждом этапе обучения</a:t>
            </a:r>
          </a:p>
          <a:p>
            <a:pPr marL="285750" indent="-285750">
              <a:lnSpc>
                <a:spcPct val="114000"/>
              </a:lnSpc>
              <a:buFont typeface="Wingdings" panose="05000000000000000000" pitchFamily="2" charset="2"/>
              <a:buChar char="ü"/>
            </a:pPr>
            <a:r>
              <a:rPr lang="ru-RU" sz="2000" dirty="0" smtClean="0">
                <a:latin typeface="Arial Narrow" panose="020B0606020202030204" pitchFamily="34" charset="0"/>
              </a:rPr>
              <a:t>объективность информации об уровне подготовки обучающихся в ДШИ Екатеринбурга, необходимость видения полной картины, а не только «творческих достижений»</a:t>
            </a:r>
          </a:p>
          <a:p>
            <a:pPr marL="285750" indent="-285750">
              <a:lnSpc>
                <a:spcPct val="114000"/>
              </a:lnSpc>
              <a:buFont typeface="Wingdings" panose="05000000000000000000" pitchFamily="2" charset="2"/>
              <a:buChar char="ü"/>
            </a:pPr>
            <a:r>
              <a:rPr lang="ru-RU" sz="2000" dirty="0" smtClean="0">
                <a:latin typeface="Arial Narrow" panose="020B0606020202030204" pitchFamily="34" charset="0"/>
              </a:rPr>
              <a:t>устранение проблем, связанных с «</a:t>
            </a:r>
            <a:r>
              <a:rPr lang="ru-RU" sz="2000" dirty="0" err="1" smtClean="0">
                <a:latin typeface="Arial Narrow" panose="020B0606020202030204" pitchFamily="34" charset="0"/>
              </a:rPr>
              <a:t>непоказом</a:t>
            </a:r>
            <a:r>
              <a:rPr lang="ru-RU" sz="2000" dirty="0" smtClean="0">
                <a:latin typeface="Arial Narrow" panose="020B0606020202030204" pitchFamily="34" charset="0"/>
              </a:rPr>
              <a:t>» обучающихся на мониторинге</a:t>
            </a:r>
          </a:p>
          <a:p>
            <a:pPr marL="285750" indent="-285750">
              <a:lnSpc>
                <a:spcPct val="114000"/>
              </a:lnSpc>
              <a:buFont typeface="Wingdings" panose="05000000000000000000" pitchFamily="2" charset="2"/>
              <a:buChar char="ü"/>
            </a:pPr>
            <a:r>
              <a:rPr lang="ru-RU" sz="2000" dirty="0" smtClean="0">
                <a:latin typeface="Arial Narrow" panose="020B0606020202030204" pitchFamily="34" charset="0"/>
              </a:rPr>
              <a:t>позиционирования системы в конкурентной среде</a:t>
            </a:r>
            <a:endParaRPr lang="ru-RU" sz="2000" dirty="0">
              <a:latin typeface="Arial Narrow" panose="020B0606020202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400256" y="1502206"/>
            <a:ext cx="2352807" cy="400110"/>
          </a:xfrm>
          <a:prstGeom prst="rect">
            <a:avLst/>
          </a:prstGeom>
          <a:solidFill>
            <a:srgbClr val="8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chemeClr val="bg1"/>
                </a:solidFill>
                <a:latin typeface="Arial Narrow" panose="020B0606020202030204" pitchFamily="34" charset="0"/>
              </a:rPr>
              <a:t>с 2016 по 2023</a:t>
            </a:r>
          </a:p>
        </p:txBody>
      </p:sp>
    </p:spTree>
    <p:extLst>
      <p:ext uri="{BB962C8B-B14F-4D97-AF65-F5344CB8AC3E}">
        <p14:creationId xmlns:p14="http://schemas.microsoft.com/office/powerpoint/2010/main" val="2986988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624724" y="0"/>
            <a:ext cx="46120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>
                <a:solidFill>
                  <a:schemeClr val="bg1"/>
                </a:solidFill>
              </a:rPr>
              <a:t>Мероприятия общегородского мониторинга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99100" y="2133062"/>
            <a:ext cx="11305256" cy="400110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ru-RU" sz="2000" b="1" dirty="0">
                <a:latin typeface="Arial Narrow" panose="020B0606020202030204" pitchFamily="34" charset="0"/>
              </a:rPr>
              <a:t>Форма: </a:t>
            </a:r>
            <a:r>
              <a:rPr lang="ru-RU" sz="2000" dirty="0">
                <a:latin typeface="Arial Narrow" panose="020B0606020202030204" pitchFamily="34" charset="0"/>
              </a:rPr>
              <a:t>очная, открытые прослушивания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99100" y="3140968"/>
            <a:ext cx="11305256" cy="216245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ru-RU" sz="2000" b="1" dirty="0">
                <a:latin typeface="Arial Narrow" panose="020B0606020202030204" pitchFamily="34" charset="0"/>
              </a:rPr>
              <a:t>Методы: </a:t>
            </a:r>
          </a:p>
          <a:p>
            <a:pPr marL="285750" indent="-285750">
              <a:lnSpc>
                <a:spcPct val="114000"/>
              </a:lnSpc>
              <a:buFont typeface="Wingdings" panose="05000000000000000000" pitchFamily="2" charset="2"/>
              <a:buChar char="ü"/>
            </a:pPr>
            <a:r>
              <a:rPr lang="ru-RU" sz="2000" dirty="0">
                <a:latin typeface="Arial Narrow" panose="020B0606020202030204" pitchFamily="34" charset="0"/>
              </a:rPr>
              <a:t>использование единых требований к минимуму содержания и качеству подготовки обучающихся на каждом этапе освоения образовательной </a:t>
            </a:r>
            <a:r>
              <a:rPr lang="ru-RU" sz="2000" dirty="0" smtClean="0">
                <a:latin typeface="Arial Narrow" panose="020B0606020202030204" pitchFamily="34" charset="0"/>
              </a:rPr>
              <a:t>программы</a:t>
            </a:r>
            <a:endParaRPr lang="ru-RU" sz="2000" dirty="0">
              <a:latin typeface="Arial Narrow" panose="020B0606020202030204" pitchFamily="34" charset="0"/>
            </a:endParaRPr>
          </a:p>
          <a:p>
            <a:pPr marL="285750" indent="-285750">
              <a:lnSpc>
                <a:spcPct val="114000"/>
              </a:lnSpc>
              <a:buFont typeface="Wingdings" panose="05000000000000000000" pitchFamily="2" charset="2"/>
              <a:buChar char="ü"/>
            </a:pPr>
            <a:r>
              <a:rPr lang="ru-RU" sz="2000" dirty="0">
                <a:latin typeface="Arial Narrow" panose="020B0606020202030204" pitchFamily="34" charset="0"/>
              </a:rPr>
              <a:t>анализ динамики формирования знаний, умений и навыков обучающихся в процессе освоения </a:t>
            </a:r>
            <a:r>
              <a:rPr lang="ru-RU" sz="2000" dirty="0" smtClean="0">
                <a:latin typeface="Arial Narrow" panose="020B0606020202030204" pitchFamily="34" charset="0"/>
              </a:rPr>
              <a:t>программы</a:t>
            </a:r>
            <a:endParaRPr lang="ru-RU" sz="2000" dirty="0">
              <a:latin typeface="Arial Narrow" panose="020B0606020202030204" pitchFamily="34" charset="0"/>
            </a:endParaRPr>
          </a:p>
          <a:p>
            <a:pPr marL="285750" indent="-285750">
              <a:lnSpc>
                <a:spcPct val="114000"/>
              </a:lnSpc>
              <a:buFont typeface="Wingdings" panose="05000000000000000000" pitchFamily="2" charset="2"/>
              <a:buChar char="ü"/>
            </a:pPr>
            <a:r>
              <a:rPr lang="ru-RU" sz="2000" dirty="0">
                <a:latin typeface="Arial Narrow" panose="020B0606020202030204" pitchFamily="34" charset="0"/>
              </a:rPr>
              <a:t>апробирование базы контрольно-измерительных средств </a:t>
            </a:r>
            <a:r>
              <a:rPr lang="ru-RU" sz="2000" dirty="0" smtClean="0">
                <a:latin typeface="Arial Narrow" panose="020B0606020202030204" pitchFamily="34" charset="0"/>
              </a:rPr>
              <a:t>мониторинга</a:t>
            </a:r>
            <a:endParaRPr lang="ru-RU" sz="2000" dirty="0">
              <a:latin typeface="Arial Narrow" panose="020B0606020202030204" pitchFamily="34" charset="0"/>
            </a:endParaRPr>
          </a:p>
          <a:p>
            <a:pPr>
              <a:lnSpc>
                <a:spcPct val="114000"/>
              </a:lnSpc>
            </a:pPr>
            <a:endParaRPr lang="ru-RU" dirty="0">
              <a:latin typeface="Arial Narrow" panose="020B0606020202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53251" y="250100"/>
            <a:ext cx="9155039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latin typeface="Arial Narrow" panose="020B0606020202030204" pitchFamily="34" charset="0"/>
              </a:rPr>
              <a:t>Форма и методы проведения общегородского мониторинга </a:t>
            </a:r>
          </a:p>
          <a:p>
            <a:pPr algn="ctr"/>
            <a:r>
              <a:rPr lang="ru-RU" sz="2400" dirty="0">
                <a:latin typeface="Arial Narrow" panose="020B0606020202030204" pitchFamily="34" charset="0"/>
              </a:rPr>
              <a:t>результатов освоения обучающимися </a:t>
            </a:r>
            <a:r>
              <a:rPr lang="ru-RU" sz="2400" dirty="0" smtClean="0">
                <a:latin typeface="Arial Narrow" panose="020B0606020202030204" pitchFamily="34" charset="0"/>
              </a:rPr>
              <a:t/>
            </a:r>
            <a:br>
              <a:rPr lang="ru-RU" sz="2400" dirty="0" smtClean="0">
                <a:latin typeface="Arial Narrow" panose="020B0606020202030204" pitchFamily="34" charset="0"/>
              </a:rPr>
            </a:br>
            <a:r>
              <a:rPr lang="ru-RU" sz="2400" dirty="0" smtClean="0">
                <a:latin typeface="Arial Narrow" panose="020B0606020202030204" pitchFamily="34" charset="0"/>
              </a:rPr>
              <a:t>ДПП в </a:t>
            </a:r>
            <a:r>
              <a:rPr lang="ru-RU" sz="2400" dirty="0">
                <a:latin typeface="Arial Narrow" panose="020B0606020202030204" pitchFamily="34" charset="0"/>
              </a:rPr>
              <a:t>области музыкального искусства «Фортепиано</a:t>
            </a:r>
            <a:r>
              <a:rPr lang="ru-RU" sz="2400" dirty="0" smtClean="0">
                <a:latin typeface="Arial Narrow" panose="020B0606020202030204" pitchFamily="34" charset="0"/>
              </a:rPr>
              <a:t>»</a:t>
            </a:r>
            <a:endParaRPr lang="ru-RU" sz="2400" dirty="0">
              <a:latin typeface="Arial Narrow" panose="020B060602020203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88088" y="5303419"/>
            <a:ext cx="4652209" cy="400110"/>
          </a:xfrm>
          <a:prstGeom prst="rect">
            <a:avLst/>
          </a:prstGeom>
          <a:solidFill>
            <a:srgbClr val="8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chemeClr val="bg1"/>
                </a:solidFill>
                <a:latin typeface="Arial Narrow" panose="020B0606020202030204" pitchFamily="34" charset="0"/>
              </a:rPr>
              <a:t>Участники – не менее 90% обучающихся</a:t>
            </a:r>
          </a:p>
        </p:txBody>
      </p:sp>
    </p:spTree>
    <p:extLst>
      <p:ext uri="{BB962C8B-B14F-4D97-AF65-F5344CB8AC3E}">
        <p14:creationId xmlns:p14="http://schemas.microsoft.com/office/powerpoint/2010/main" val="38145248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624724" y="0"/>
            <a:ext cx="46120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>
                <a:solidFill>
                  <a:schemeClr val="bg1"/>
                </a:solidFill>
              </a:rPr>
              <a:t>Мероприятия общегородского мониторинга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95400" y="184666"/>
            <a:ext cx="10801199" cy="830997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solidFill>
                  <a:schemeClr val="bg1"/>
                </a:solidFill>
                <a:latin typeface="Arial Narrow" panose="020B0606020202030204" pitchFamily="34" charset="0"/>
              </a:rPr>
              <a:t>Центр мониторинга качества освоения образовательных программ </a:t>
            </a:r>
          </a:p>
          <a:p>
            <a:pPr algn="ctr"/>
            <a:r>
              <a:rPr lang="ru-RU" sz="2400" dirty="0">
                <a:solidFill>
                  <a:schemeClr val="bg1"/>
                </a:solidFill>
                <a:latin typeface="Arial Narrow" panose="020B0606020202030204" pitchFamily="34" charset="0"/>
              </a:rPr>
              <a:t> Городской ресурсный центр «Музыкальное искусство: фортепиано</a:t>
            </a:r>
            <a:r>
              <a:rPr lang="ru-RU" sz="24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»</a:t>
            </a:r>
            <a:endParaRPr lang="ru-RU" sz="24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0048715"/>
              </p:ext>
            </p:extLst>
          </p:nvPr>
        </p:nvGraphicFramePr>
        <p:xfrm>
          <a:off x="839415" y="2852936"/>
          <a:ext cx="3600399" cy="2160240"/>
        </p:xfrm>
        <a:graphic>
          <a:graphicData uri="http://schemas.openxmlformats.org/drawingml/2006/table">
            <a:tbl>
              <a:tblPr firstRow="1" firstCol="1" bandRow="1">
                <a:tableStyleId>{E8B1032C-EA38-4F05-BA0D-38AFFFC7BED3}</a:tableStyleId>
              </a:tblPr>
              <a:tblGrid>
                <a:gridCol w="235410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4629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44755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</a:rPr>
                        <a:t>Уровни освоения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430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</a:rPr>
                        <a:t>Наименование уровня</a:t>
                      </a:r>
                      <a:endParaRPr lang="ru-RU" sz="16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</a:rPr>
                        <a:t>Баллы</a:t>
                      </a:r>
                      <a:endParaRPr lang="ru-RU" sz="16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43097">
                <a:tc>
                  <a:txBody>
                    <a:bodyPr/>
                    <a:lstStyle/>
                    <a:p>
                      <a:pPr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</a:rPr>
                        <a:t>Высокий </a:t>
                      </a:r>
                      <a:endParaRPr lang="ru-RU" sz="16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</a:rPr>
                        <a:t>8,0 ‑ 0,0 </a:t>
                      </a:r>
                      <a:endParaRPr lang="ru-RU" sz="16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43097">
                <a:tc>
                  <a:txBody>
                    <a:bodyPr/>
                    <a:lstStyle/>
                    <a:p>
                      <a:pPr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</a:rPr>
                        <a:t>Средний</a:t>
                      </a:r>
                      <a:endParaRPr lang="ru-RU" sz="16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</a:rPr>
                        <a:t>5,1‑ 7,9 </a:t>
                      </a:r>
                      <a:endParaRPr lang="ru-RU" sz="16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43097">
                <a:tc>
                  <a:txBody>
                    <a:bodyPr/>
                    <a:lstStyle/>
                    <a:p>
                      <a:pPr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</a:rPr>
                        <a:t>Удовлетворительный</a:t>
                      </a:r>
                      <a:endParaRPr lang="ru-RU" sz="16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</a:rPr>
                        <a:t>3,0 – 5,0</a:t>
                      </a:r>
                      <a:endParaRPr lang="ru-RU" sz="16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43097">
                <a:tc>
                  <a:txBody>
                    <a:bodyPr/>
                    <a:lstStyle/>
                    <a:p>
                      <a:pPr indent="0" algn="l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</a:rPr>
                        <a:t>Неудовлетворительный</a:t>
                      </a:r>
                      <a:endParaRPr lang="ru-RU" sz="16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</a:rPr>
                        <a:t>Менее 3 </a:t>
                      </a:r>
                      <a:endParaRPr lang="ru-RU" sz="16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113DDF48-1835-4D9E-89A3-27BD5C89F4B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8052" y="2259839"/>
            <a:ext cx="2659910" cy="342900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7155BCFA-4E37-4082-B9A1-0E8A4A0549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6200" y="2492896"/>
            <a:ext cx="4057303" cy="3195943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30733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624724" y="0"/>
            <a:ext cx="46120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>
                <a:solidFill>
                  <a:schemeClr val="bg1"/>
                </a:solidFill>
              </a:rPr>
              <a:t>Мероприятия общегородского мониторинга 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551384" y="1844824"/>
            <a:ext cx="11161241" cy="2862322"/>
          </a:xfrm>
          <a:prstGeom prst="rect">
            <a:avLst/>
          </a:prstGeom>
          <a:solidFill>
            <a:schemeClr val="bg1"/>
          </a:solidFill>
          <a:ln w="3175">
            <a:noFill/>
          </a:ln>
          <a:effectLst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000" dirty="0" smtClean="0">
                <a:latin typeface="Arial Narrow" panose="020B0606020202030204" pitchFamily="34" charset="0"/>
              </a:rPr>
              <a:t>статистическая </a:t>
            </a:r>
            <a:r>
              <a:rPr lang="ru-RU" sz="2000" dirty="0">
                <a:latin typeface="Arial Narrow" panose="020B0606020202030204" pitchFamily="34" charset="0"/>
              </a:rPr>
              <a:t>информация об </a:t>
            </a:r>
            <a:r>
              <a:rPr lang="ru-RU" sz="2000" dirty="0" smtClean="0">
                <a:latin typeface="Arial Narrow" panose="020B0606020202030204" pitchFamily="34" charset="0"/>
              </a:rPr>
              <a:t>участниках</a:t>
            </a:r>
            <a:endParaRPr lang="ru-RU" sz="2000" dirty="0">
              <a:latin typeface="Arial Narrow" panose="020B060602020203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000" dirty="0">
                <a:latin typeface="Arial Narrow" panose="020B0606020202030204" pitchFamily="34" charset="0"/>
              </a:rPr>
              <a:t>количество и % обучающихся, принявших участие в </a:t>
            </a:r>
            <a:r>
              <a:rPr lang="ru-RU" sz="2000" dirty="0" smtClean="0">
                <a:latin typeface="Arial Narrow" panose="020B0606020202030204" pitchFamily="34" charset="0"/>
              </a:rPr>
              <a:t>мониторинге</a:t>
            </a:r>
            <a:endParaRPr lang="ru-RU" sz="2000" dirty="0">
              <a:latin typeface="Arial Narrow" panose="020B060602020203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000" dirty="0">
                <a:latin typeface="Arial Narrow" panose="020B0606020202030204" pitchFamily="34" charset="0"/>
              </a:rPr>
              <a:t>количество и % обучающихся, не принявших участие в </a:t>
            </a:r>
            <a:r>
              <a:rPr lang="ru-RU" sz="2000" dirty="0" smtClean="0">
                <a:latin typeface="Arial Narrow" panose="020B0606020202030204" pitchFamily="34" charset="0"/>
              </a:rPr>
              <a:t>мониторинге</a:t>
            </a:r>
            <a:endParaRPr lang="ru-RU" sz="2000" dirty="0">
              <a:latin typeface="Arial Narrow" panose="020B060602020203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000" dirty="0">
                <a:latin typeface="Arial Narrow" panose="020B0606020202030204" pitchFamily="34" charset="0"/>
              </a:rPr>
              <a:t>статистическая информация об уровне освоения учебного предмета обучающимися на каждом этапе проведения </a:t>
            </a:r>
            <a:r>
              <a:rPr lang="ru-RU" sz="2000" dirty="0" smtClean="0">
                <a:latin typeface="Arial Narrow" panose="020B0606020202030204" pitchFamily="34" charset="0"/>
              </a:rPr>
              <a:t>мониторинга</a:t>
            </a:r>
            <a:endParaRPr lang="ru-RU" sz="2000" dirty="0">
              <a:latin typeface="Arial Narrow" panose="020B060602020203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000" dirty="0">
                <a:latin typeface="Arial Narrow" panose="020B0606020202030204" pitchFamily="34" charset="0"/>
              </a:rPr>
              <a:t>рейтинг образовательных </a:t>
            </a:r>
            <a:r>
              <a:rPr lang="ru-RU" sz="2000" dirty="0" smtClean="0">
                <a:latin typeface="Arial Narrow" panose="020B0606020202030204" pitchFamily="34" charset="0"/>
              </a:rPr>
              <a:t>организаций</a:t>
            </a:r>
            <a:endParaRPr lang="ru-RU" sz="2000" dirty="0">
              <a:latin typeface="Arial Narrow" panose="020B060602020203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5400" y="260648"/>
            <a:ext cx="10657183" cy="830997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solidFill>
                  <a:schemeClr val="bg1"/>
                </a:solidFill>
                <a:latin typeface="Arial Narrow" panose="020B0606020202030204" pitchFamily="34" charset="0"/>
              </a:rPr>
              <a:t>Результаты проведения общегородского </a:t>
            </a:r>
            <a:r>
              <a:rPr lang="ru-RU" sz="24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мониторинга </a:t>
            </a:r>
            <a:br>
              <a:rPr lang="ru-RU" sz="2400" dirty="0" smtClean="0">
                <a:solidFill>
                  <a:schemeClr val="bg1"/>
                </a:solidFill>
                <a:latin typeface="Arial Narrow" panose="020B0606020202030204" pitchFamily="34" charset="0"/>
              </a:rPr>
            </a:br>
            <a:r>
              <a:rPr lang="ru-RU" sz="24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результатов </a:t>
            </a:r>
            <a:r>
              <a:rPr lang="ru-RU" sz="2400" dirty="0">
                <a:solidFill>
                  <a:schemeClr val="bg1"/>
                </a:solidFill>
                <a:latin typeface="Arial Narrow" panose="020B0606020202030204" pitchFamily="34" charset="0"/>
              </a:rPr>
              <a:t>освоения обучающимися </a:t>
            </a:r>
            <a:r>
              <a:rPr lang="ru-RU" sz="24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ДПП «</a:t>
            </a:r>
            <a:r>
              <a:rPr lang="ru-RU" sz="2400" dirty="0">
                <a:solidFill>
                  <a:schemeClr val="bg1"/>
                </a:solidFill>
                <a:latin typeface="Arial Narrow" panose="020B0606020202030204" pitchFamily="34" charset="0"/>
              </a:rPr>
              <a:t>Фортепиано»</a:t>
            </a:r>
          </a:p>
        </p:txBody>
      </p:sp>
    </p:spTree>
    <p:extLst>
      <p:ext uri="{BB962C8B-B14F-4D97-AF65-F5344CB8AC3E}">
        <p14:creationId xmlns:p14="http://schemas.microsoft.com/office/powerpoint/2010/main" val="10417149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624724" y="0"/>
            <a:ext cx="46120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>
                <a:solidFill>
                  <a:schemeClr val="bg1"/>
                </a:solidFill>
              </a:rPr>
              <a:t>Мероприятия общегородского мониторинга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95400" y="260648"/>
            <a:ext cx="10657183" cy="830997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solidFill>
                  <a:schemeClr val="bg1"/>
                </a:solidFill>
                <a:latin typeface="Arial Narrow" panose="020B0606020202030204" pitchFamily="34" charset="0"/>
              </a:rPr>
              <a:t>Участники проведения общегородского </a:t>
            </a:r>
            <a:r>
              <a:rPr lang="ru-RU" sz="24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мониторинга результатов </a:t>
            </a:r>
            <a:br>
              <a:rPr lang="ru-RU" sz="2400" dirty="0" smtClean="0">
                <a:solidFill>
                  <a:schemeClr val="bg1"/>
                </a:solidFill>
                <a:latin typeface="Arial Narrow" panose="020B0606020202030204" pitchFamily="34" charset="0"/>
              </a:rPr>
            </a:br>
            <a:r>
              <a:rPr lang="ru-RU" sz="24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освоения </a:t>
            </a:r>
            <a:r>
              <a:rPr lang="ru-RU" sz="2400" dirty="0">
                <a:solidFill>
                  <a:schemeClr val="bg1"/>
                </a:solidFill>
                <a:latin typeface="Arial Narrow" panose="020B0606020202030204" pitchFamily="34" charset="0"/>
              </a:rPr>
              <a:t>обучающимися </a:t>
            </a:r>
            <a:r>
              <a:rPr lang="ru-RU" sz="24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ДПП «</a:t>
            </a:r>
            <a:r>
              <a:rPr lang="ru-RU" sz="2400" dirty="0">
                <a:solidFill>
                  <a:schemeClr val="bg1"/>
                </a:solidFill>
                <a:latin typeface="Arial Narrow" panose="020B0606020202030204" pitchFamily="34" charset="0"/>
              </a:rPr>
              <a:t>Фортепиано»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73EF130A-1720-4F68-89F9-2082D9377E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1464" y="1556792"/>
            <a:ext cx="9945286" cy="4465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91062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624724" y="0"/>
            <a:ext cx="46120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>
                <a:solidFill>
                  <a:schemeClr val="bg1"/>
                </a:solidFill>
              </a:rPr>
              <a:t>Мероприятия общегородского мониторинга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95400" y="260648"/>
            <a:ext cx="10657183" cy="830997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solidFill>
                  <a:schemeClr val="bg1"/>
                </a:solidFill>
                <a:latin typeface="Arial Narrow" panose="020B0606020202030204" pitchFamily="34" charset="0"/>
              </a:rPr>
              <a:t>Количество </a:t>
            </a:r>
            <a:r>
              <a:rPr lang="ru-RU" sz="24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/ % </a:t>
            </a:r>
            <a:r>
              <a:rPr lang="ru-RU" sz="2400" dirty="0">
                <a:solidFill>
                  <a:schemeClr val="bg1"/>
                </a:solidFill>
                <a:latin typeface="Arial Narrow" panose="020B0606020202030204" pitchFamily="34" charset="0"/>
              </a:rPr>
              <a:t>обучающихся, принявших участие в общегородском мониторинге</a:t>
            </a:r>
          </a:p>
          <a:p>
            <a:pPr algn="ctr"/>
            <a:r>
              <a:rPr lang="ru-RU" sz="2400" dirty="0">
                <a:solidFill>
                  <a:schemeClr val="bg1"/>
                </a:solidFill>
                <a:latin typeface="Arial Narrow" panose="020B0606020202030204" pitchFamily="34" charset="0"/>
              </a:rPr>
              <a:t>результатов освоения обучающимися </a:t>
            </a:r>
            <a:r>
              <a:rPr lang="ru-RU" sz="24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ДПП «</a:t>
            </a:r>
            <a:r>
              <a:rPr lang="ru-RU" sz="2400" dirty="0">
                <a:solidFill>
                  <a:schemeClr val="bg1"/>
                </a:solidFill>
                <a:latin typeface="Arial Narrow" panose="020B0606020202030204" pitchFamily="34" charset="0"/>
              </a:rPr>
              <a:t>Фортепиано»</a:t>
            </a:r>
          </a:p>
        </p:txBody>
      </p:sp>
      <p:graphicFrame>
        <p:nvGraphicFramePr>
          <p:cNvPr id="8" name="Диаграмма 7">
            <a:extLst>
              <a:ext uri="{FF2B5EF4-FFF2-40B4-BE49-F238E27FC236}">
                <a16:creationId xmlns="" xmlns:a16="http://schemas.microsoft.com/office/drawing/2014/main" id="{BDF861F4-6FD7-4B28-8A4E-3ED2C2ED86F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20278158"/>
              </p:ext>
            </p:extLst>
          </p:nvPr>
        </p:nvGraphicFramePr>
        <p:xfrm>
          <a:off x="1631504" y="1556792"/>
          <a:ext cx="8928992" cy="47525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5722785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3497</TotalTime>
  <Words>697</Words>
  <Application>Microsoft Office PowerPoint</Application>
  <PresentationFormat>Произвольный</PresentationFormat>
  <Paragraphs>157</Paragraphs>
  <Slides>19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дмш11</dc:creator>
  <cp:lastModifiedBy>secretary</cp:lastModifiedBy>
  <cp:revision>141</cp:revision>
  <dcterms:created xsi:type="dcterms:W3CDTF">2016-05-31T20:58:51Z</dcterms:created>
  <dcterms:modified xsi:type="dcterms:W3CDTF">2025-03-27T04:00:52Z</dcterms:modified>
</cp:coreProperties>
</file>